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3"/>
    <p:sldId id="257" r:id="rId114"/>
    <p:sldId id="258" r:id="rId115"/>
    <p:sldId id="259" r:id="rId116"/>
    <p:sldId id="260" r:id="rId117"/>
    <p:sldId id="261" r:id="rId118"/>
    <p:sldId id="262" r:id="rId119"/>
    <p:sldId id="263" r:id="rId120"/>
    <p:sldId id="264" r:id="rId121"/>
    <p:sldId id="265" r:id="rId122"/>
    <p:sldId id="266" r:id="rId123"/>
    <p:sldId id="267" r:id="rId124"/>
    <p:sldId id="268" r:id="rId125"/>
    <p:sldId id="269" r:id="rId126"/>
    <p:sldId id="270" r:id="rId127"/>
    <p:sldId id="271" r:id="rId128"/>
    <p:sldId id="272" r:id="rId129"/>
    <p:sldId id="273" r:id="rId130"/>
    <p:sldId id="274" r:id="rId131"/>
    <p:sldId id="275" r:id="rId132"/>
    <p:sldId id="276" r:id="rId133"/>
    <p:sldId id="277" r:id="rId134"/>
    <p:sldId id="278" r:id="rId135"/>
    <p:sldId id="279" r:id="rId136"/>
    <p:sldId id="280" r:id="rId137"/>
    <p:sldId id="281" r:id="rId138"/>
    <p:sldId id="282" r:id="rId139"/>
    <p:sldId id="283" r:id="rId140"/>
    <p:sldId id="284" r:id="rId141"/>
    <p:sldId id="285" r:id="rId142"/>
    <p:sldId id="286" r:id="rId143"/>
    <p:sldId id="287" r:id="rId144"/>
    <p:sldId id="288" r:id="rId145"/>
    <p:sldId id="289" r:id="rId146"/>
    <p:sldId id="290" r:id="rId147"/>
    <p:sldId id="291" r:id="rId1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Times New Roman" charset="1" panose="02030502070405020303"/>
      <p:regular r:id="rId12"/>
    </p:embeddedFont>
    <p:embeddedFont>
      <p:font typeface="Times New Roman Bold" charset="1" panose="02030802070405020303"/>
      <p:regular r:id="rId13"/>
    </p:embeddedFont>
    <p:embeddedFont>
      <p:font typeface="Times New Roman Italics" charset="1" panose="02030502070405090303"/>
      <p:regular r:id="rId14"/>
    </p:embeddedFont>
    <p:embeddedFont>
      <p:font typeface="Times New Roman Bold Italics" charset="1" panose="02030802070405090303"/>
      <p:regular r:id="rId15"/>
    </p:embeddedFont>
    <p:embeddedFont>
      <p:font typeface="Times New Roman Medium" charset="1" panose="02030502070405020303"/>
      <p:regular r:id="rId16"/>
    </p:embeddedFont>
    <p:embeddedFont>
      <p:font typeface="Times New Roman Medium Italics" charset="1" panose="02030502070405090303"/>
      <p:regular r:id="rId17"/>
    </p:embeddedFont>
    <p:embeddedFont>
      <p:font typeface="Times New Roman Semi-Bold" charset="1" panose="02030702070405020303"/>
      <p:regular r:id="rId18"/>
    </p:embeddedFont>
    <p:embeddedFont>
      <p:font typeface="Times New Roman Semi-Bold Italics" charset="1" panose="02030702070405090303"/>
      <p:regular r:id="rId19"/>
    </p:embeddedFont>
    <p:embeddedFont>
      <p:font typeface="Times New Roman Ultra-Bold" charset="1" panose="02030902070405020303"/>
      <p:regular r:id="rId20"/>
    </p:embeddedFont>
    <p:embeddedFont>
      <p:font typeface="Overpass" charset="1" panose="00000500000000000000"/>
      <p:regular r:id="rId21"/>
    </p:embeddedFont>
    <p:embeddedFont>
      <p:font typeface="Overpass Italics" charset="1" panose="00000500000000000000"/>
      <p:regular r:id="rId22"/>
    </p:embeddedFont>
    <p:embeddedFont>
      <p:font typeface="Overpass Thin" charset="1" panose="00000200000000000000"/>
      <p:regular r:id="rId23"/>
    </p:embeddedFont>
    <p:embeddedFont>
      <p:font typeface="Overpass Thin Italics" charset="1" panose="00000200000000000000"/>
      <p:regular r:id="rId24"/>
    </p:embeddedFont>
    <p:embeddedFont>
      <p:font typeface="Overpass Extra-Light" charset="1" panose="00000300000000000000"/>
      <p:regular r:id="rId25"/>
    </p:embeddedFont>
    <p:embeddedFont>
      <p:font typeface="Overpass Extra-Light Italics" charset="1" panose="00000300000000000000"/>
      <p:regular r:id="rId26"/>
    </p:embeddedFont>
    <p:embeddedFont>
      <p:font typeface="Overpass Light" charset="1" panose="00000400000000000000"/>
      <p:regular r:id="rId27"/>
    </p:embeddedFont>
    <p:embeddedFont>
      <p:font typeface="Overpass Light Italics" charset="1" panose="00000400000000000000"/>
      <p:regular r:id="rId28"/>
    </p:embeddedFont>
    <p:embeddedFont>
      <p:font typeface="Overpass Ultra-Bold" charset="1" panose="00000900000000000000"/>
      <p:regular r:id="rId29"/>
    </p:embeddedFont>
    <p:embeddedFont>
      <p:font typeface="Overpass Ultra-Bold Italics" charset="1" panose="00000900000000000000"/>
      <p:regular r:id="rId30"/>
    </p:embeddedFont>
    <p:embeddedFont>
      <p:font typeface="Agrandir Narrow" charset="1" panose="00000506000000000000"/>
      <p:regular r:id="rId31"/>
    </p:embeddedFont>
    <p:embeddedFont>
      <p:font typeface="Agrandir Narrow Bold" charset="1" panose="00000806000000000000"/>
      <p:regular r:id="rId32"/>
    </p:embeddedFont>
    <p:embeddedFont>
      <p:font typeface="Agrandir Narrow Italics" charset="1" panose="00000506000000000000"/>
      <p:regular r:id="rId33"/>
    </p:embeddedFont>
    <p:embeddedFont>
      <p:font typeface="Agrandir Narrow Bold Italics" charset="1" panose="00000806000000000000"/>
      <p:regular r:id="rId34"/>
    </p:embeddedFont>
    <p:embeddedFont>
      <p:font typeface="Agrandir Narrow Thin" charset="1" panose="00000206000000000000"/>
      <p:regular r:id="rId35"/>
    </p:embeddedFont>
    <p:embeddedFont>
      <p:font typeface="Agrandir Narrow Thin Italics" charset="1" panose="00000206000000000000"/>
      <p:regular r:id="rId36"/>
    </p:embeddedFont>
    <p:embeddedFont>
      <p:font typeface="Agrandir Narrow Medium" charset="1" panose="00000606000000000000"/>
      <p:regular r:id="rId37"/>
    </p:embeddedFont>
    <p:embeddedFont>
      <p:font typeface="Agrandir Narrow Medium Italics" charset="1" panose="00000606000000000000"/>
      <p:regular r:id="rId38"/>
    </p:embeddedFont>
    <p:embeddedFont>
      <p:font typeface="Agrandir Narrow Ultra-Bold" charset="1" panose="00000906000000000000"/>
      <p:regular r:id="rId39"/>
    </p:embeddedFont>
    <p:embeddedFont>
      <p:font typeface="Agrandir Narrow Ultra-Bold Italics" charset="1" panose="00000906000000000000"/>
      <p:regular r:id="rId40"/>
    </p:embeddedFont>
    <p:embeddedFont>
      <p:font typeface="Agrandir Narrow Heavy" charset="1" panose="00000A06000000000000"/>
      <p:regular r:id="rId41"/>
    </p:embeddedFont>
    <p:embeddedFont>
      <p:font typeface="Agrandir Narrow Heavy Italics" charset="1" panose="00000A06000000000000"/>
      <p:regular r:id="rId42"/>
    </p:embeddedFont>
    <p:embeddedFont>
      <p:font typeface="Canva Sans" charset="1" panose="020B0503030501040103"/>
      <p:regular r:id="rId43"/>
    </p:embeddedFont>
    <p:embeddedFont>
      <p:font typeface="Canva Sans Bold" charset="1" panose="020B0803030501040103"/>
      <p:regular r:id="rId44"/>
    </p:embeddedFont>
    <p:embeddedFont>
      <p:font typeface="Canva Sans Italics" charset="1" panose="020B0503030501040103"/>
      <p:regular r:id="rId45"/>
    </p:embeddedFont>
    <p:embeddedFont>
      <p:font typeface="Canva Sans Bold Italics" charset="1" panose="020B0803030501040103"/>
      <p:regular r:id="rId46"/>
    </p:embeddedFont>
    <p:embeddedFont>
      <p:font typeface="Canva Sans Medium" charset="1" panose="020B0603030501040103"/>
      <p:regular r:id="rId47"/>
    </p:embeddedFont>
    <p:embeddedFont>
      <p:font typeface="Canva Sans Medium Italics" charset="1" panose="020B0603030501040103"/>
      <p:regular r:id="rId48"/>
    </p:embeddedFont>
    <p:embeddedFont>
      <p:font typeface="Aileron" charset="1" panose="00000500000000000000"/>
      <p:regular r:id="rId49"/>
    </p:embeddedFont>
    <p:embeddedFont>
      <p:font typeface="Aileron Bold" charset="1" panose="00000800000000000000"/>
      <p:regular r:id="rId50"/>
    </p:embeddedFont>
    <p:embeddedFont>
      <p:font typeface="Aileron Italics" charset="1" panose="00000500000000000000"/>
      <p:regular r:id="rId51"/>
    </p:embeddedFont>
    <p:embeddedFont>
      <p:font typeface="Aileron Bold Italics" charset="1" panose="00000800000000000000"/>
      <p:regular r:id="rId52"/>
    </p:embeddedFont>
    <p:embeddedFont>
      <p:font typeface="Aileron Thin" charset="1" panose="00000300000000000000"/>
      <p:regular r:id="rId53"/>
    </p:embeddedFont>
    <p:embeddedFont>
      <p:font typeface="Aileron Thin Italics" charset="1" panose="00000300000000000000"/>
      <p:regular r:id="rId54"/>
    </p:embeddedFont>
    <p:embeddedFont>
      <p:font typeface="Aileron Light" charset="1" panose="00000400000000000000"/>
      <p:regular r:id="rId55"/>
    </p:embeddedFont>
    <p:embeddedFont>
      <p:font typeface="Aileron Light Italics" charset="1" panose="00000400000000000000"/>
      <p:regular r:id="rId56"/>
    </p:embeddedFont>
    <p:embeddedFont>
      <p:font typeface="Aileron Ultra-Bold" charset="1" panose="00000A00000000000000"/>
      <p:regular r:id="rId57"/>
    </p:embeddedFont>
    <p:embeddedFont>
      <p:font typeface="Aileron Ultra-Bold Italics" charset="1" panose="00000A00000000000000"/>
      <p:regular r:id="rId58"/>
    </p:embeddedFont>
    <p:embeddedFont>
      <p:font typeface="Aileron Heavy" charset="1" panose="00000A00000000000000"/>
      <p:regular r:id="rId59"/>
    </p:embeddedFont>
    <p:embeddedFont>
      <p:font typeface="Aileron Heavy Italics" charset="1" panose="00000A00000000000000"/>
      <p:regular r:id="rId60"/>
    </p:embeddedFont>
    <p:embeddedFont>
      <p:font typeface="Open Sans" charset="1" panose="020B0606030504020204"/>
      <p:regular r:id="rId61"/>
    </p:embeddedFont>
    <p:embeddedFont>
      <p:font typeface="Open Sans Bold" charset="1" panose="020B0806030504020204"/>
      <p:regular r:id="rId62"/>
    </p:embeddedFont>
    <p:embeddedFont>
      <p:font typeface="Open Sans Italics" charset="1" panose="020B0606030504020204"/>
      <p:regular r:id="rId63"/>
    </p:embeddedFont>
    <p:embeddedFont>
      <p:font typeface="Open Sans Bold Italics" charset="1" panose="020B0806030504020204"/>
      <p:regular r:id="rId64"/>
    </p:embeddedFont>
    <p:embeddedFont>
      <p:font typeface="Open Sans Light" charset="1" panose="020B0306030504020204"/>
      <p:regular r:id="rId65"/>
    </p:embeddedFont>
    <p:embeddedFont>
      <p:font typeface="Open Sans Light Italics" charset="1" panose="020B0306030504020204"/>
      <p:regular r:id="rId66"/>
    </p:embeddedFont>
    <p:embeddedFont>
      <p:font typeface="Open Sans Ultra-Bold" charset="1" panose="00000000000000000000"/>
      <p:regular r:id="rId67"/>
    </p:embeddedFont>
    <p:embeddedFont>
      <p:font typeface="Open Sans Ultra-Bold Italics" charset="1" panose="00000000000000000000"/>
      <p:regular r:id="rId68"/>
    </p:embeddedFont>
    <p:embeddedFont>
      <p:font typeface="Inter" charset="1" panose="020B0502030000000004"/>
      <p:regular r:id="rId69"/>
    </p:embeddedFont>
    <p:embeddedFont>
      <p:font typeface="Inter Bold" charset="1" panose="020B0802030000000004"/>
      <p:regular r:id="rId70"/>
    </p:embeddedFont>
    <p:embeddedFont>
      <p:font typeface="Inter Italics" charset="1" panose="020B0502030000000004"/>
      <p:regular r:id="rId71"/>
    </p:embeddedFont>
    <p:embeddedFont>
      <p:font typeface="Inter Bold Italics" charset="1" panose="020B0802030000000004"/>
      <p:regular r:id="rId72"/>
    </p:embeddedFont>
    <p:embeddedFont>
      <p:font typeface="Inter Thin" charset="1" panose="020B0A02050000000004"/>
      <p:regular r:id="rId73"/>
    </p:embeddedFont>
    <p:embeddedFont>
      <p:font typeface="Inter Thin Italics" charset="1" panose="020B0A02050000000004"/>
      <p:regular r:id="rId74"/>
    </p:embeddedFont>
    <p:embeddedFont>
      <p:font typeface="Inter Extra-Light" charset="1" panose="02000503000000020004"/>
      <p:regular r:id="rId75"/>
    </p:embeddedFont>
    <p:embeddedFont>
      <p:font typeface="Inter Light" charset="1" panose="02000503000000020004"/>
      <p:regular r:id="rId76"/>
    </p:embeddedFont>
    <p:embeddedFont>
      <p:font typeface="Inter Medium" charset="1" panose="02000503000000020004"/>
      <p:regular r:id="rId77"/>
    </p:embeddedFont>
    <p:embeddedFont>
      <p:font typeface="Inter Semi-Bold" charset="1" panose="02000503000000020004"/>
      <p:regular r:id="rId78"/>
    </p:embeddedFont>
    <p:embeddedFont>
      <p:font typeface="Inter Ultra-Bold" charset="1" panose="02000503000000020004"/>
      <p:regular r:id="rId79"/>
    </p:embeddedFont>
    <p:embeddedFont>
      <p:font typeface="Inter Heavy" charset="1" panose="02000503000000020004"/>
      <p:regular r:id="rId80"/>
    </p:embeddedFont>
    <p:embeddedFont>
      <p:font typeface="Montserrat" charset="1" panose="00000500000000000000"/>
      <p:regular r:id="rId81"/>
    </p:embeddedFont>
    <p:embeddedFont>
      <p:font typeface="Montserrat Bold" charset="1" panose="00000800000000000000"/>
      <p:regular r:id="rId82"/>
    </p:embeddedFont>
    <p:embeddedFont>
      <p:font typeface="Montserrat Italics" charset="1" panose="00000500000000000000"/>
      <p:regular r:id="rId83"/>
    </p:embeddedFont>
    <p:embeddedFont>
      <p:font typeface="Montserrat Bold Italics" charset="1" panose="00000800000000000000"/>
      <p:regular r:id="rId84"/>
    </p:embeddedFont>
    <p:embeddedFont>
      <p:font typeface="Montserrat Thin" charset="1" panose="00000300000000000000"/>
      <p:regular r:id="rId85"/>
    </p:embeddedFont>
    <p:embeddedFont>
      <p:font typeface="Montserrat Thin Italics" charset="1" panose="00000300000000000000"/>
      <p:regular r:id="rId86"/>
    </p:embeddedFont>
    <p:embeddedFont>
      <p:font typeface="Montserrat Extra-Light" charset="1" panose="00000300000000000000"/>
      <p:regular r:id="rId87"/>
    </p:embeddedFont>
    <p:embeddedFont>
      <p:font typeface="Montserrat Extra-Light Italics" charset="1" panose="00000300000000000000"/>
      <p:regular r:id="rId88"/>
    </p:embeddedFont>
    <p:embeddedFont>
      <p:font typeface="Montserrat Light" charset="1" panose="00000400000000000000"/>
      <p:regular r:id="rId89"/>
    </p:embeddedFont>
    <p:embeddedFont>
      <p:font typeface="Montserrat Light Italics" charset="1" panose="00000400000000000000"/>
      <p:regular r:id="rId90"/>
    </p:embeddedFont>
    <p:embeddedFont>
      <p:font typeface="Montserrat Medium" charset="1" panose="00000600000000000000"/>
      <p:regular r:id="rId91"/>
    </p:embeddedFont>
    <p:embeddedFont>
      <p:font typeface="Montserrat Medium Italics" charset="1" panose="00000600000000000000"/>
      <p:regular r:id="rId92"/>
    </p:embeddedFont>
    <p:embeddedFont>
      <p:font typeface="Montserrat Semi-Bold" charset="1" panose="00000700000000000000"/>
      <p:regular r:id="rId93"/>
    </p:embeddedFont>
    <p:embeddedFont>
      <p:font typeface="Montserrat Semi-Bold Italics" charset="1" panose="00000700000000000000"/>
      <p:regular r:id="rId94"/>
    </p:embeddedFont>
    <p:embeddedFont>
      <p:font typeface="Montserrat Ultra-Bold" charset="1" panose="00000900000000000000"/>
      <p:regular r:id="rId95"/>
    </p:embeddedFont>
    <p:embeddedFont>
      <p:font typeface="Montserrat Ultra-Bold Italics" charset="1" panose="00000900000000000000"/>
      <p:regular r:id="rId96"/>
    </p:embeddedFont>
    <p:embeddedFont>
      <p:font typeface="Montserrat Heavy" charset="1" panose="00000A00000000000000"/>
      <p:regular r:id="rId97"/>
    </p:embeddedFont>
    <p:embeddedFont>
      <p:font typeface="Montserrat Heavy Italics" charset="1" panose="00000A00000000000000"/>
      <p:regular r:id="rId98"/>
    </p:embeddedFont>
    <p:embeddedFont>
      <p:font typeface="Muli" charset="1" panose="00000500000000000000"/>
      <p:regular r:id="rId99"/>
    </p:embeddedFont>
    <p:embeddedFont>
      <p:font typeface="Muli Bold" charset="1" panose="00000800000000000000"/>
      <p:regular r:id="rId100"/>
    </p:embeddedFont>
    <p:embeddedFont>
      <p:font typeface="Muli Italics" charset="1" panose="00000500000000000000"/>
      <p:regular r:id="rId101"/>
    </p:embeddedFont>
    <p:embeddedFont>
      <p:font typeface="Muli Bold Italics" charset="1" panose="00000800000000000000"/>
      <p:regular r:id="rId102"/>
    </p:embeddedFont>
    <p:embeddedFont>
      <p:font typeface="Muli Extra-Light" charset="1" panose="00000300000000000000"/>
      <p:regular r:id="rId103"/>
    </p:embeddedFont>
    <p:embeddedFont>
      <p:font typeface="Muli Extra-Light Italics" charset="1" panose="00000300000000000000"/>
      <p:regular r:id="rId104"/>
    </p:embeddedFont>
    <p:embeddedFont>
      <p:font typeface="Muli Light" charset="1" panose="00000400000000000000"/>
      <p:regular r:id="rId105"/>
    </p:embeddedFont>
    <p:embeddedFont>
      <p:font typeface="Muli Light Italics" charset="1" panose="00000400000000000000"/>
      <p:regular r:id="rId106"/>
    </p:embeddedFont>
    <p:embeddedFont>
      <p:font typeface="Muli Semi-Bold" charset="1" panose="00000700000000000000"/>
      <p:regular r:id="rId107"/>
    </p:embeddedFont>
    <p:embeddedFont>
      <p:font typeface="Muli Semi-Bold Italics" charset="1" panose="00000700000000000000"/>
      <p:regular r:id="rId108"/>
    </p:embeddedFont>
    <p:embeddedFont>
      <p:font typeface="Muli Ultra-Bold" charset="1" panose="00000900000000000000"/>
      <p:regular r:id="rId109"/>
    </p:embeddedFont>
    <p:embeddedFont>
      <p:font typeface="Muli Ultra-Bold Italics" charset="1" panose="00000900000000000000"/>
      <p:regular r:id="rId110"/>
    </p:embeddedFont>
    <p:embeddedFont>
      <p:font typeface="Muli Heavy" charset="1" panose="00000A00000000000000"/>
      <p:regular r:id="rId111"/>
    </p:embeddedFont>
    <p:embeddedFont>
      <p:font typeface="Muli Heavy Italics" charset="1" panose="00000A00000000000000"/>
      <p:regular r:id="rId1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03" Target="fonts/font103.fntdata" Type="http://schemas.openxmlformats.org/officeDocument/2006/relationships/font"/><Relationship Id="rId104" Target="fonts/font104.fntdata" Type="http://schemas.openxmlformats.org/officeDocument/2006/relationships/font"/><Relationship Id="rId105" Target="fonts/font105.fntdata" Type="http://schemas.openxmlformats.org/officeDocument/2006/relationships/font"/><Relationship Id="rId106" Target="fonts/font106.fntdata" Type="http://schemas.openxmlformats.org/officeDocument/2006/relationships/font"/><Relationship Id="rId107" Target="fonts/font107.fntdata" Type="http://schemas.openxmlformats.org/officeDocument/2006/relationships/font"/><Relationship Id="rId108" Target="fonts/font108.fntdata" Type="http://schemas.openxmlformats.org/officeDocument/2006/relationships/font"/><Relationship Id="rId109" Target="fonts/font109.fntdata" Type="http://schemas.openxmlformats.org/officeDocument/2006/relationships/font"/><Relationship Id="rId11" Target="fonts/font11.fntdata" Type="http://schemas.openxmlformats.org/officeDocument/2006/relationships/font"/><Relationship Id="rId110" Target="fonts/font110.fntdata" Type="http://schemas.openxmlformats.org/officeDocument/2006/relationships/font"/><Relationship Id="rId111" Target="fonts/font111.fntdata" Type="http://schemas.openxmlformats.org/officeDocument/2006/relationships/font"/><Relationship Id="rId112" Target="fonts/font112.fntdata" Type="http://schemas.openxmlformats.org/officeDocument/2006/relationships/font"/><Relationship Id="rId113" Target="slides/slide1.xml" Type="http://schemas.openxmlformats.org/officeDocument/2006/relationships/slide"/><Relationship Id="rId114" Target="slides/slide2.xml" Type="http://schemas.openxmlformats.org/officeDocument/2006/relationships/slide"/><Relationship Id="rId115" Target="slides/slide3.xml" Type="http://schemas.openxmlformats.org/officeDocument/2006/relationships/slide"/><Relationship Id="rId116" Target="slides/slide4.xml" Type="http://schemas.openxmlformats.org/officeDocument/2006/relationships/slide"/><Relationship Id="rId117" Target="slides/slide5.xml" Type="http://schemas.openxmlformats.org/officeDocument/2006/relationships/slide"/><Relationship Id="rId118" Target="slides/slide6.xml" Type="http://schemas.openxmlformats.org/officeDocument/2006/relationships/slide"/><Relationship Id="rId119" Target="slides/slide7.xml" Type="http://schemas.openxmlformats.org/officeDocument/2006/relationships/slide"/><Relationship Id="rId12" Target="fonts/font12.fntdata" Type="http://schemas.openxmlformats.org/officeDocument/2006/relationships/font"/><Relationship Id="rId120" Target="slides/slide8.xml" Type="http://schemas.openxmlformats.org/officeDocument/2006/relationships/slide"/><Relationship Id="rId121" Target="slides/slide9.xml" Type="http://schemas.openxmlformats.org/officeDocument/2006/relationships/slide"/><Relationship Id="rId122" Target="slides/slide10.xml" Type="http://schemas.openxmlformats.org/officeDocument/2006/relationships/slide"/><Relationship Id="rId123" Target="slides/slide11.xml" Type="http://schemas.openxmlformats.org/officeDocument/2006/relationships/slide"/><Relationship Id="rId124" Target="slides/slide12.xml" Type="http://schemas.openxmlformats.org/officeDocument/2006/relationships/slide"/><Relationship Id="rId125" Target="slides/slide13.xml" Type="http://schemas.openxmlformats.org/officeDocument/2006/relationships/slide"/><Relationship Id="rId126" Target="slides/slide14.xml" Type="http://schemas.openxmlformats.org/officeDocument/2006/relationships/slide"/><Relationship Id="rId127" Target="slides/slide15.xml" Type="http://schemas.openxmlformats.org/officeDocument/2006/relationships/slide"/><Relationship Id="rId128" Target="slides/slide16.xml" Type="http://schemas.openxmlformats.org/officeDocument/2006/relationships/slide"/><Relationship Id="rId129" Target="slides/slide17.xml" Type="http://schemas.openxmlformats.org/officeDocument/2006/relationships/slide"/><Relationship Id="rId13" Target="fonts/font13.fntdata" Type="http://schemas.openxmlformats.org/officeDocument/2006/relationships/font"/><Relationship Id="rId130" Target="slides/slide18.xml" Type="http://schemas.openxmlformats.org/officeDocument/2006/relationships/slide"/><Relationship Id="rId131" Target="slides/slide19.xml" Type="http://schemas.openxmlformats.org/officeDocument/2006/relationships/slide"/><Relationship Id="rId132" Target="slides/slide20.xml" Type="http://schemas.openxmlformats.org/officeDocument/2006/relationships/slide"/><Relationship Id="rId133" Target="slides/slide21.xml" Type="http://schemas.openxmlformats.org/officeDocument/2006/relationships/slide"/><Relationship Id="rId134" Target="slides/slide22.xml" Type="http://schemas.openxmlformats.org/officeDocument/2006/relationships/slide"/><Relationship Id="rId135" Target="slides/slide23.xml" Type="http://schemas.openxmlformats.org/officeDocument/2006/relationships/slide"/><Relationship Id="rId136" Target="slides/slide24.xml" Type="http://schemas.openxmlformats.org/officeDocument/2006/relationships/slide"/><Relationship Id="rId137" Target="slides/slide25.xml" Type="http://schemas.openxmlformats.org/officeDocument/2006/relationships/slide"/><Relationship Id="rId138" Target="slides/slide26.xml" Type="http://schemas.openxmlformats.org/officeDocument/2006/relationships/slide"/><Relationship Id="rId139" Target="slides/slide27.xml" Type="http://schemas.openxmlformats.org/officeDocument/2006/relationships/slide"/><Relationship Id="rId14" Target="fonts/font14.fntdata" Type="http://schemas.openxmlformats.org/officeDocument/2006/relationships/font"/><Relationship Id="rId140" Target="slides/slide28.xml" Type="http://schemas.openxmlformats.org/officeDocument/2006/relationships/slide"/><Relationship Id="rId141" Target="slides/slide29.xml" Type="http://schemas.openxmlformats.org/officeDocument/2006/relationships/slide"/><Relationship Id="rId142" Target="slides/slide30.xml" Type="http://schemas.openxmlformats.org/officeDocument/2006/relationships/slide"/><Relationship Id="rId143" Target="slides/slide31.xml" Type="http://schemas.openxmlformats.org/officeDocument/2006/relationships/slide"/><Relationship Id="rId144" Target="slides/slide32.xml" Type="http://schemas.openxmlformats.org/officeDocument/2006/relationships/slide"/><Relationship Id="rId145" Target="slides/slide33.xml" Type="http://schemas.openxmlformats.org/officeDocument/2006/relationships/slide"/><Relationship Id="rId146" Target="slides/slide34.xml" Type="http://schemas.openxmlformats.org/officeDocument/2006/relationships/slide"/><Relationship Id="rId147" Target="slides/slide35.xml" Type="http://schemas.openxmlformats.org/officeDocument/2006/relationships/slide"/><Relationship Id="rId148" Target="slides/slide36.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fonts/font84.fntdata" Type="http://schemas.openxmlformats.org/officeDocument/2006/relationships/font"/><Relationship Id="rId85" Target="fonts/font85.fntdata" Type="http://schemas.openxmlformats.org/officeDocument/2006/relationships/font"/><Relationship Id="rId86" Target="fonts/font86.fntdata" Type="http://schemas.openxmlformats.org/officeDocument/2006/relationships/font"/><Relationship Id="rId87" Target="fonts/font87.fntdata" Type="http://schemas.openxmlformats.org/officeDocument/2006/relationships/font"/><Relationship Id="rId88" Target="fonts/font88.fntdata" Type="http://schemas.openxmlformats.org/officeDocument/2006/relationships/font"/><Relationship Id="rId89" Target="fonts/font89.fntdata" Type="http://schemas.openxmlformats.org/officeDocument/2006/relationships/font"/><Relationship Id="rId9" Target="fonts/font9.fntdata" Type="http://schemas.openxmlformats.org/officeDocument/2006/relationships/font"/><Relationship Id="rId90" Target="fonts/font90.fntdata" Type="http://schemas.openxmlformats.org/officeDocument/2006/relationships/font"/><Relationship Id="rId91" Target="fonts/font91.fntdata" Type="http://schemas.openxmlformats.org/officeDocument/2006/relationships/font"/><Relationship Id="rId92" Target="fonts/font92.fntdata" Type="http://schemas.openxmlformats.org/officeDocument/2006/relationships/font"/><Relationship Id="rId93" Target="fonts/font93.fntdata" Type="http://schemas.openxmlformats.org/officeDocument/2006/relationships/font"/><Relationship Id="rId94" Target="fonts/font94.fntdata" Type="http://schemas.openxmlformats.org/officeDocument/2006/relationships/font"/><Relationship Id="rId95" Target="fonts/font95.fntdata" Type="http://schemas.openxmlformats.org/officeDocument/2006/relationships/font"/><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3.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https://www.simplypsychology.org/z-score.html"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https://scikit-learn.org/0.19/auto_examples/neighbors/plot_lof.html" TargetMode="External" Type="http://schemas.openxmlformats.org/officeDocument/2006/relationships/hyperlink"/></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https://stackoverflow.com/questions/39120942/difference-between-standardscaler-and-normalizer-in-sklearn-preprocessing" TargetMode="External" Type="http://schemas.openxmlformats.org/officeDocument/2006/relationships/hyperlink"/><Relationship Id="rId5" Target="https://stackoverflow.com/questions/39120942/difference-between-standardscaler-and-normalizer-in-sklearn-preprocessing"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8.png" Type="http://schemas.openxmlformats.org/officeDocument/2006/relationships/image"/><Relationship Id="rId5" Target="../media/image69.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7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 Id="rId7" Target="../media/image7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9.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https://www.mdpi.com/1999-4893/16/2/88" TargetMode="External" Type="http://schemas.openxmlformats.org/officeDocument/2006/relationships/hyperlink"/><Relationship Id="rId6"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svg" Type="http://schemas.openxmlformats.org/officeDocument/2006/relationships/image"/><Relationship Id="rId18" Target="../media/image23.png" Type="http://schemas.openxmlformats.org/officeDocument/2006/relationships/image"/><Relationship Id="rId19" Target="../media/image24.svg" Type="http://schemas.openxmlformats.org/officeDocument/2006/relationships/image"/><Relationship Id="rId2" Target="../media/image2.png" Type="http://schemas.openxmlformats.org/officeDocument/2006/relationships/image"/><Relationship Id="rId20" Target="../media/image25.png" Type="http://schemas.openxmlformats.org/officeDocument/2006/relationships/image"/><Relationship Id="rId21" Target="../media/image26.svg" Type="http://schemas.openxmlformats.org/officeDocument/2006/relationships/image"/><Relationship Id="rId22" Target="../media/image27.png" Type="http://schemas.openxmlformats.org/officeDocument/2006/relationships/image"/><Relationship Id="rId23" Target="../media/image28.svg" Type="http://schemas.openxmlformats.org/officeDocument/2006/relationships/image"/><Relationship Id="rId24" Target="../media/image29.png" Type="http://schemas.openxmlformats.org/officeDocument/2006/relationships/image"/><Relationship Id="rId25" Target="../media/image30.svg" Type="http://schemas.openxmlformats.org/officeDocument/2006/relationships/image"/><Relationship Id="rId26" Target="../media/image31.png" Type="http://schemas.openxmlformats.org/officeDocument/2006/relationships/image"/><Relationship Id="rId3" Target="../media/image3.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sp>
        <p:nvSpPr>
          <p:cNvPr name="TextBox 4" id="4"/>
          <p:cNvSpPr txBox="true"/>
          <p:nvPr/>
        </p:nvSpPr>
        <p:spPr>
          <a:xfrm rot="0">
            <a:off x="1539019" y="3279468"/>
            <a:ext cx="15143287" cy="1144260"/>
          </a:xfrm>
          <a:prstGeom prst="rect">
            <a:avLst/>
          </a:prstGeom>
        </p:spPr>
        <p:txBody>
          <a:bodyPr anchor="t" rtlCol="false" tIns="0" lIns="0" bIns="0" rIns="0">
            <a:spAutoFit/>
          </a:bodyPr>
          <a:lstStyle/>
          <a:p>
            <a:pPr algn="ctr">
              <a:lnSpc>
                <a:spcPts val="9380"/>
              </a:lnSpc>
            </a:pPr>
            <a:r>
              <a:rPr lang="en-US" sz="6700">
                <a:solidFill>
                  <a:srgbClr val="FFFFFF"/>
                </a:solidFill>
                <a:latin typeface="Canva Sans"/>
              </a:rPr>
              <a:t>Cardiovascular Disease Prediction</a:t>
            </a:r>
          </a:p>
        </p:txBody>
      </p:sp>
      <p:sp>
        <p:nvSpPr>
          <p:cNvPr name="TextBox 5" id="5"/>
          <p:cNvSpPr txBox="true"/>
          <p:nvPr/>
        </p:nvSpPr>
        <p:spPr>
          <a:xfrm rot="0">
            <a:off x="9139238" y="4946650"/>
            <a:ext cx="9525" cy="355600"/>
          </a:xfrm>
          <a:prstGeom prst="rect">
            <a:avLst/>
          </a:prstGeom>
        </p:spPr>
        <p:txBody>
          <a:bodyPr anchor="t" rtlCol="false" tIns="0" lIns="0" bIns="0" rIns="0">
            <a:spAutoFit/>
          </a:bodyPr>
          <a:lstStyle/>
          <a:p>
            <a:pPr algn="ctr">
              <a:lnSpc>
                <a:spcPts val="2974"/>
              </a:lnSpc>
              <a:spcBef>
                <a:spcPct val="0"/>
              </a:spcBef>
            </a:pPr>
          </a:p>
        </p:txBody>
      </p:sp>
      <p:sp>
        <p:nvSpPr>
          <p:cNvPr name="TextBox 6" id="6"/>
          <p:cNvSpPr txBox="true"/>
          <p:nvPr/>
        </p:nvSpPr>
        <p:spPr>
          <a:xfrm rot="0">
            <a:off x="13139006" y="4661852"/>
            <a:ext cx="3067050"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Group: 32</a:t>
            </a:r>
          </a:p>
        </p:txBody>
      </p:sp>
      <p:sp>
        <p:nvSpPr>
          <p:cNvPr name="TextBox 7" id="7"/>
          <p:cNvSpPr txBox="true"/>
          <p:nvPr/>
        </p:nvSpPr>
        <p:spPr>
          <a:xfrm rot="0">
            <a:off x="12954000" y="7083340"/>
            <a:ext cx="2476500" cy="405130"/>
          </a:xfrm>
          <a:prstGeom prst="rect">
            <a:avLst/>
          </a:prstGeom>
        </p:spPr>
        <p:txBody>
          <a:bodyPr anchor="t" rtlCol="false" tIns="0" lIns="0" bIns="0" rIns="0">
            <a:spAutoFit/>
          </a:bodyPr>
          <a:lstStyle/>
          <a:p>
            <a:pPr algn="ctr">
              <a:lnSpc>
                <a:spcPts val="3394"/>
              </a:lnSpc>
              <a:spcBef>
                <a:spcPct val="0"/>
              </a:spcBef>
            </a:pPr>
            <a:r>
              <a:rPr lang="en-US" sz="2424">
                <a:solidFill>
                  <a:srgbClr val="FFFFFF"/>
                </a:solidFill>
                <a:latin typeface="Canva Sans Bold"/>
              </a:rPr>
              <a:t>Presentation By:</a:t>
            </a:r>
          </a:p>
        </p:txBody>
      </p:sp>
      <p:sp>
        <p:nvSpPr>
          <p:cNvPr name="TextBox 8" id="8"/>
          <p:cNvSpPr txBox="true"/>
          <p:nvPr/>
        </p:nvSpPr>
        <p:spPr>
          <a:xfrm rot="0">
            <a:off x="14192250" y="7576792"/>
            <a:ext cx="3031336" cy="2079625"/>
          </a:xfrm>
          <a:prstGeom prst="rect">
            <a:avLst/>
          </a:prstGeom>
        </p:spPr>
        <p:txBody>
          <a:bodyPr anchor="t" rtlCol="false" tIns="0" lIns="0" bIns="0" rIns="0">
            <a:spAutoFit/>
          </a:bodyPr>
          <a:lstStyle/>
          <a:p>
            <a:pPr>
              <a:lnSpc>
                <a:spcPts val="4249"/>
              </a:lnSpc>
            </a:pPr>
            <a:r>
              <a:rPr lang="en-US" sz="2124">
                <a:solidFill>
                  <a:srgbClr val="FFFFFF"/>
                </a:solidFill>
                <a:latin typeface="Canva Sans Bold"/>
              </a:rPr>
              <a:t>Arnav Gupta </a:t>
            </a:r>
          </a:p>
          <a:p>
            <a:pPr>
              <a:lnSpc>
                <a:spcPts val="4249"/>
              </a:lnSpc>
            </a:pPr>
            <a:r>
              <a:rPr lang="en-US" sz="2124">
                <a:solidFill>
                  <a:srgbClr val="FFFFFF"/>
                </a:solidFill>
                <a:latin typeface="Canva Sans Bold"/>
              </a:rPr>
              <a:t>Karan Gupta </a:t>
            </a:r>
          </a:p>
          <a:p>
            <a:pPr>
              <a:lnSpc>
                <a:spcPts val="4249"/>
              </a:lnSpc>
            </a:pPr>
            <a:r>
              <a:rPr lang="en-US" sz="2124">
                <a:solidFill>
                  <a:srgbClr val="FFFFFF"/>
                </a:solidFill>
                <a:latin typeface="Canva Sans Bold"/>
              </a:rPr>
              <a:t>Shivesh Gulati</a:t>
            </a:r>
          </a:p>
          <a:p>
            <a:pPr>
              <a:lnSpc>
                <a:spcPts val="4249"/>
              </a:lnSpc>
            </a:pPr>
            <a:r>
              <a:rPr lang="en-US" sz="2124">
                <a:solidFill>
                  <a:srgbClr val="FFFFFF"/>
                </a:solidFill>
                <a:latin typeface="Canva Sans Bold"/>
              </a:rPr>
              <a:t>Vishal Singh</a:t>
            </a:r>
          </a:p>
        </p:txBody>
      </p:sp>
      <p:sp>
        <p:nvSpPr>
          <p:cNvPr name="TextBox 9" id="9"/>
          <p:cNvSpPr txBox="true"/>
          <p:nvPr/>
        </p:nvSpPr>
        <p:spPr>
          <a:xfrm rot="0">
            <a:off x="16021050" y="7576792"/>
            <a:ext cx="1759055" cy="2613025"/>
          </a:xfrm>
          <a:prstGeom prst="rect">
            <a:avLst/>
          </a:prstGeom>
        </p:spPr>
        <p:txBody>
          <a:bodyPr anchor="t" rtlCol="false" tIns="0" lIns="0" bIns="0" rIns="0">
            <a:spAutoFit/>
          </a:bodyPr>
          <a:lstStyle/>
          <a:p>
            <a:pPr algn="ctr">
              <a:lnSpc>
                <a:spcPts val="4249"/>
              </a:lnSpc>
            </a:pPr>
            <a:r>
              <a:rPr lang="en-US" sz="2124">
                <a:solidFill>
                  <a:srgbClr val="FFFFFF"/>
                </a:solidFill>
                <a:latin typeface="Canva Sans Bold"/>
              </a:rPr>
              <a:t>2021236</a:t>
            </a:r>
          </a:p>
          <a:p>
            <a:pPr algn="ctr">
              <a:lnSpc>
                <a:spcPts val="4249"/>
              </a:lnSpc>
            </a:pPr>
            <a:r>
              <a:rPr lang="en-US" sz="2124">
                <a:solidFill>
                  <a:srgbClr val="FFFFFF"/>
                </a:solidFill>
                <a:latin typeface="Canva Sans Bold"/>
              </a:rPr>
              <a:t>2021258</a:t>
            </a:r>
          </a:p>
          <a:p>
            <a:pPr algn="ctr">
              <a:lnSpc>
                <a:spcPts val="4249"/>
              </a:lnSpc>
            </a:pPr>
            <a:r>
              <a:rPr lang="en-US" sz="2124">
                <a:solidFill>
                  <a:srgbClr val="FFFFFF"/>
                </a:solidFill>
                <a:latin typeface="Canva Sans Bold"/>
              </a:rPr>
              <a:t>2021286</a:t>
            </a:r>
          </a:p>
          <a:p>
            <a:pPr algn="ctr">
              <a:lnSpc>
                <a:spcPts val="4249"/>
              </a:lnSpc>
            </a:pPr>
            <a:r>
              <a:rPr lang="en-US" sz="2124">
                <a:solidFill>
                  <a:srgbClr val="FFFFFF"/>
                </a:solidFill>
                <a:latin typeface="Canva Sans Bold"/>
              </a:rPr>
              <a:t>2021575</a:t>
            </a:r>
          </a:p>
          <a:p>
            <a:pPr algn="ctr">
              <a:lnSpc>
                <a:spcPts val="42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1319" y="3571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grpSp>
        <p:nvGrpSpPr>
          <p:cNvPr name="Group 3" id="3"/>
          <p:cNvGrpSpPr/>
          <p:nvPr/>
        </p:nvGrpSpPr>
        <p:grpSpPr>
          <a:xfrm rot="0">
            <a:off x="3808903" y="1605478"/>
            <a:ext cx="10670195" cy="8073294"/>
            <a:chOff x="0" y="0"/>
            <a:chExt cx="14226926" cy="10764392"/>
          </a:xfrm>
        </p:grpSpPr>
        <p:sp>
          <p:nvSpPr>
            <p:cNvPr name="Freeform 4" id="4"/>
            <p:cNvSpPr/>
            <p:nvPr/>
          </p:nvSpPr>
          <p:spPr>
            <a:xfrm flipH="false" flipV="false" rot="0">
              <a:off x="0" y="0"/>
              <a:ext cx="7082697" cy="5375467"/>
            </a:xfrm>
            <a:custGeom>
              <a:avLst/>
              <a:gdLst/>
              <a:ahLst/>
              <a:cxnLst/>
              <a:rect r="r" b="b" t="t" l="l"/>
              <a:pathLst>
                <a:path h="5375467" w="7082697">
                  <a:moveTo>
                    <a:pt x="0" y="0"/>
                  </a:moveTo>
                  <a:lnTo>
                    <a:pt x="7082697" y="0"/>
                  </a:lnTo>
                  <a:lnTo>
                    <a:pt x="7082697" y="5375467"/>
                  </a:lnTo>
                  <a:lnTo>
                    <a:pt x="0" y="5375467"/>
                  </a:lnTo>
                  <a:lnTo>
                    <a:pt x="0" y="0"/>
                  </a:lnTo>
                  <a:close/>
                </a:path>
              </a:pathLst>
            </a:custGeom>
            <a:blipFill>
              <a:blip r:embed="rId3"/>
              <a:stretch>
                <a:fillRect l="-6897" t="0" r="-6897" b="-21"/>
              </a:stretch>
            </a:blipFill>
          </p:spPr>
        </p:sp>
        <p:sp>
          <p:nvSpPr>
            <p:cNvPr name="Freeform 5" id="5"/>
            <p:cNvSpPr/>
            <p:nvPr/>
          </p:nvSpPr>
          <p:spPr>
            <a:xfrm flipH="false" flipV="false" rot="0">
              <a:off x="7144229" y="9613"/>
              <a:ext cx="7082697" cy="5375467"/>
            </a:xfrm>
            <a:custGeom>
              <a:avLst/>
              <a:gdLst/>
              <a:ahLst/>
              <a:cxnLst/>
              <a:rect r="r" b="b" t="t" l="l"/>
              <a:pathLst>
                <a:path h="5375467" w="7082697">
                  <a:moveTo>
                    <a:pt x="0" y="0"/>
                  </a:moveTo>
                  <a:lnTo>
                    <a:pt x="7082697" y="0"/>
                  </a:lnTo>
                  <a:lnTo>
                    <a:pt x="7082697" y="5375467"/>
                  </a:lnTo>
                  <a:lnTo>
                    <a:pt x="0" y="5375467"/>
                  </a:lnTo>
                  <a:lnTo>
                    <a:pt x="0" y="0"/>
                  </a:lnTo>
                  <a:close/>
                </a:path>
              </a:pathLst>
            </a:custGeom>
            <a:blipFill>
              <a:blip r:embed="rId4"/>
              <a:stretch>
                <a:fillRect l="-6928" t="0" r="-6928" b="-76"/>
              </a:stretch>
            </a:blipFill>
          </p:spPr>
        </p:sp>
        <p:sp>
          <p:nvSpPr>
            <p:cNvPr name="Freeform 6" id="6"/>
            <p:cNvSpPr/>
            <p:nvPr/>
          </p:nvSpPr>
          <p:spPr>
            <a:xfrm flipH="false" flipV="false" rot="0">
              <a:off x="0" y="5388925"/>
              <a:ext cx="7132684" cy="5375467"/>
            </a:xfrm>
            <a:custGeom>
              <a:avLst/>
              <a:gdLst/>
              <a:ahLst/>
              <a:cxnLst/>
              <a:rect r="r" b="b" t="t" l="l"/>
              <a:pathLst>
                <a:path h="5375467" w="7132684">
                  <a:moveTo>
                    <a:pt x="0" y="0"/>
                  </a:moveTo>
                  <a:lnTo>
                    <a:pt x="7132684" y="0"/>
                  </a:lnTo>
                  <a:lnTo>
                    <a:pt x="7132684" y="5375467"/>
                  </a:lnTo>
                  <a:lnTo>
                    <a:pt x="0" y="5375467"/>
                  </a:lnTo>
                  <a:lnTo>
                    <a:pt x="0" y="0"/>
                  </a:lnTo>
                  <a:close/>
                </a:path>
              </a:pathLst>
            </a:custGeom>
            <a:blipFill>
              <a:blip r:embed="rId5"/>
              <a:stretch>
                <a:fillRect l="-6513" t="0" r="-6513" b="-48"/>
              </a:stretch>
            </a:blipFill>
          </p:spPr>
        </p:sp>
        <p:sp>
          <p:nvSpPr>
            <p:cNvPr name="Freeform 7" id="7"/>
            <p:cNvSpPr/>
            <p:nvPr/>
          </p:nvSpPr>
          <p:spPr>
            <a:xfrm flipH="false" flipV="false" rot="0">
              <a:off x="7151914" y="5385080"/>
              <a:ext cx="7075012" cy="5375467"/>
            </a:xfrm>
            <a:custGeom>
              <a:avLst/>
              <a:gdLst/>
              <a:ahLst/>
              <a:cxnLst/>
              <a:rect r="r" b="b" t="t" l="l"/>
              <a:pathLst>
                <a:path h="5375467" w="7075012">
                  <a:moveTo>
                    <a:pt x="0" y="0"/>
                  </a:moveTo>
                  <a:lnTo>
                    <a:pt x="7075012" y="0"/>
                  </a:lnTo>
                  <a:lnTo>
                    <a:pt x="7075012" y="5375467"/>
                  </a:lnTo>
                  <a:lnTo>
                    <a:pt x="0" y="5375467"/>
                  </a:lnTo>
                  <a:lnTo>
                    <a:pt x="0" y="0"/>
                  </a:lnTo>
                  <a:close/>
                </a:path>
              </a:pathLst>
            </a:custGeom>
            <a:blipFill>
              <a:blip r:embed="rId6"/>
              <a:stretch>
                <a:fillRect l="-6993" t="0" r="-6993" b="-81"/>
              </a:stretch>
            </a:blipFill>
          </p:spPr>
        </p:sp>
      </p:grpSp>
      <p:sp>
        <p:nvSpPr>
          <p:cNvPr name="AutoShape 8" id="8"/>
          <p:cNvSpPr/>
          <p:nvPr/>
        </p:nvSpPr>
        <p:spPr>
          <a:xfrm flipV="true">
            <a:off x="903676" y="1296123"/>
            <a:ext cx="16230600" cy="24423"/>
          </a:xfrm>
          <a:prstGeom prst="line">
            <a:avLst/>
          </a:prstGeom>
          <a:ln cap="flat" w="38100">
            <a:solidFill>
              <a:srgbClr val="3EACA9"/>
            </a:solidFill>
            <a:prstDash val="solid"/>
            <a:headEnd type="none" len="sm" w="sm"/>
            <a:tailEnd type="none" len="sm" w="sm"/>
          </a:ln>
        </p:spPr>
      </p:sp>
      <p:sp>
        <p:nvSpPr>
          <p:cNvPr name="TextBox 9" id="9"/>
          <p:cNvSpPr txBox="true"/>
          <p:nvPr/>
        </p:nvSpPr>
        <p:spPr>
          <a:xfrm rot="0">
            <a:off x="935170" y="294349"/>
            <a:ext cx="3826734"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Box Plots</a:t>
            </a:r>
          </a:p>
        </p:txBody>
      </p:sp>
      <p:grpSp>
        <p:nvGrpSpPr>
          <p:cNvPr name="Group 10" id="10"/>
          <p:cNvGrpSpPr/>
          <p:nvPr/>
        </p:nvGrpSpPr>
        <p:grpSpPr>
          <a:xfrm rot="0">
            <a:off x="145211" y="2191278"/>
            <a:ext cx="3518481" cy="1587502"/>
            <a:chOff x="0" y="0"/>
            <a:chExt cx="4691308" cy="2116669"/>
          </a:xfrm>
        </p:grpSpPr>
        <p:sp>
          <p:nvSpPr>
            <p:cNvPr name="TextBox 11" id="11"/>
            <p:cNvSpPr txBox="true"/>
            <p:nvPr/>
          </p:nvSpPr>
          <p:spPr>
            <a:xfrm rot="0">
              <a:off x="0" y="-114300"/>
              <a:ext cx="469130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2" id="12"/>
            <p:cNvSpPr txBox="true"/>
            <p:nvPr/>
          </p:nvSpPr>
          <p:spPr>
            <a:xfrm rot="0">
              <a:off x="0" y="407248"/>
              <a:ext cx="4691308" cy="17094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Diastolic Blood Pressure are high</a:t>
              </a:r>
            </a:p>
          </p:txBody>
        </p:sp>
      </p:grpSp>
      <p:grpSp>
        <p:nvGrpSpPr>
          <p:cNvPr name="Group 13" id="13"/>
          <p:cNvGrpSpPr/>
          <p:nvPr/>
        </p:nvGrpSpPr>
        <p:grpSpPr>
          <a:xfrm rot="0">
            <a:off x="145211" y="5816289"/>
            <a:ext cx="3808903" cy="1587502"/>
            <a:chOff x="0" y="0"/>
            <a:chExt cx="5078537" cy="2116669"/>
          </a:xfrm>
        </p:grpSpPr>
        <p:sp>
          <p:nvSpPr>
            <p:cNvPr name="TextBox 14" id="14"/>
            <p:cNvSpPr txBox="true"/>
            <p:nvPr/>
          </p:nvSpPr>
          <p:spPr>
            <a:xfrm rot="0">
              <a:off x="0" y="-114300"/>
              <a:ext cx="5078537"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5" id="15"/>
            <p:cNvSpPr txBox="true"/>
            <p:nvPr/>
          </p:nvSpPr>
          <p:spPr>
            <a:xfrm rot="0">
              <a:off x="0" y="407248"/>
              <a:ext cx="5078537" cy="17094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pulse pressure are the highest.</a:t>
              </a:r>
            </a:p>
          </p:txBody>
        </p:sp>
      </p:grpSp>
      <p:grpSp>
        <p:nvGrpSpPr>
          <p:cNvPr name="Group 16" id="16"/>
          <p:cNvGrpSpPr/>
          <p:nvPr/>
        </p:nvGrpSpPr>
        <p:grpSpPr>
          <a:xfrm rot="0">
            <a:off x="14479097" y="2155542"/>
            <a:ext cx="3793851" cy="2844802"/>
            <a:chOff x="0" y="0"/>
            <a:chExt cx="5058468" cy="3793069"/>
          </a:xfrm>
        </p:grpSpPr>
        <p:sp>
          <p:nvSpPr>
            <p:cNvPr name="TextBox 17" id="17"/>
            <p:cNvSpPr txBox="true"/>
            <p:nvPr/>
          </p:nvSpPr>
          <p:spPr>
            <a:xfrm rot="0">
              <a:off x="0" y="-114300"/>
              <a:ext cx="505846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18" id="18"/>
            <p:cNvSpPr txBox="true"/>
            <p:nvPr/>
          </p:nvSpPr>
          <p:spPr>
            <a:xfrm rot="0">
              <a:off x="0" y="407248"/>
              <a:ext cx="5058468" cy="33858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The number of outliers, in case of Systolic Blood Pressure are higher than Dyastolic Blood pressure, but the quartiles are better defined.</a:t>
              </a:r>
            </a:p>
          </p:txBody>
        </p:sp>
      </p:grpSp>
      <p:grpSp>
        <p:nvGrpSpPr>
          <p:cNvPr name="Group 19" id="19"/>
          <p:cNvGrpSpPr/>
          <p:nvPr/>
        </p:nvGrpSpPr>
        <p:grpSpPr>
          <a:xfrm rot="0">
            <a:off x="14479097" y="5816289"/>
            <a:ext cx="3793851" cy="2006602"/>
            <a:chOff x="0" y="0"/>
            <a:chExt cx="5058468" cy="2675469"/>
          </a:xfrm>
        </p:grpSpPr>
        <p:sp>
          <p:nvSpPr>
            <p:cNvPr name="TextBox 20" id="20"/>
            <p:cNvSpPr txBox="true"/>
            <p:nvPr/>
          </p:nvSpPr>
          <p:spPr>
            <a:xfrm rot="0">
              <a:off x="0" y="-114300"/>
              <a:ext cx="5058468" cy="635848"/>
            </a:xfrm>
            <a:prstGeom prst="rect">
              <a:avLst/>
            </a:prstGeom>
          </p:spPr>
          <p:txBody>
            <a:bodyPr anchor="t" rtlCol="false" tIns="0" lIns="0" bIns="0" rIns="0">
              <a:spAutoFit/>
            </a:bodyPr>
            <a:lstStyle/>
            <a:p>
              <a:pPr algn="ctr">
                <a:lnSpc>
                  <a:spcPts val="3639"/>
                </a:lnSpc>
                <a:spcBef>
                  <a:spcPct val="0"/>
                </a:spcBef>
              </a:pPr>
              <a:r>
                <a:rPr lang="en-US" sz="2599">
                  <a:solidFill>
                    <a:srgbClr val="291B25"/>
                  </a:solidFill>
                  <a:latin typeface="Overpass Ultra-Bold"/>
                </a:rPr>
                <a:t>Inference</a:t>
              </a:r>
            </a:p>
          </p:txBody>
        </p:sp>
        <p:sp>
          <p:nvSpPr>
            <p:cNvPr name="TextBox 21" id="21"/>
            <p:cNvSpPr txBox="true"/>
            <p:nvPr/>
          </p:nvSpPr>
          <p:spPr>
            <a:xfrm rot="0">
              <a:off x="0" y="407248"/>
              <a:ext cx="5058468" cy="2268221"/>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Overpass"/>
                </a:rPr>
                <a:t>Mean Arterial Pressure, shows the least number of outliers, and has significant size of the box.</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91212" y="1233416"/>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53825" y="371404"/>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Freeform 4" id="4"/>
          <p:cNvSpPr/>
          <p:nvPr/>
        </p:nvSpPr>
        <p:spPr>
          <a:xfrm flipH="false" flipV="false" rot="0">
            <a:off x="1091189" y="1596429"/>
            <a:ext cx="5510540" cy="3561940"/>
          </a:xfrm>
          <a:custGeom>
            <a:avLst/>
            <a:gdLst/>
            <a:ahLst/>
            <a:cxnLst/>
            <a:rect r="r" b="b" t="t" l="l"/>
            <a:pathLst>
              <a:path h="3561940" w="5510540">
                <a:moveTo>
                  <a:pt x="0" y="0"/>
                </a:moveTo>
                <a:lnTo>
                  <a:pt x="5510541" y="0"/>
                </a:lnTo>
                <a:lnTo>
                  <a:pt x="5510541" y="3561940"/>
                </a:lnTo>
                <a:lnTo>
                  <a:pt x="0" y="3561940"/>
                </a:lnTo>
                <a:lnTo>
                  <a:pt x="0" y="0"/>
                </a:lnTo>
                <a:close/>
              </a:path>
            </a:pathLst>
          </a:custGeom>
          <a:blipFill>
            <a:blip r:embed="rId3"/>
            <a:stretch>
              <a:fillRect l="0" t="0" r="-8622" b="0"/>
            </a:stretch>
          </a:blipFill>
        </p:spPr>
      </p:sp>
      <p:sp>
        <p:nvSpPr>
          <p:cNvPr name="Freeform 5" id="5"/>
          <p:cNvSpPr/>
          <p:nvPr/>
        </p:nvSpPr>
        <p:spPr>
          <a:xfrm flipH="false" flipV="false" rot="0">
            <a:off x="6694083" y="1722160"/>
            <a:ext cx="5359957" cy="3436209"/>
          </a:xfrm>
          <a:custGeom>
            <a:avLst/>
            <a:gdLst/>
            <a:ahLst/>
            <a:cxnLst/>
            <a:rect r="r" b="b" t="t" l="l"/>
            <a:pathLst>
              <a:path h="3436209" w="5359957">
                <a:moveTo>
                  <a:pt x="0" y="0"/>
                </a:moveTo>
                <a:lnTo>
                  <a:pt x="5359957" y="0"/>
                </a:lnTo>
                <a:lnTo>
                  <a:pt x="5359957" y="3436209"/>
                </a:lnTo>
                <a:lnTo>
                  <a:pt x="0" y="3436209"/>
                </a:lnTo>
                <a:lnTo>
                  <a:pt x="0" y="0"/>
                </a:lnTo>
                <a:close/>
              </a:path>
            </a:pathLst>
          </a:custGeom>
          <a:blipFill>
            <a:blip r:embed="rId4"/>
            <a:stretch>
              <a:fillRect l="0" t="0" r="-9033" b="0"/>
            </a:stretch>
          </a:blipFill>
        </p:spPr>
      </p:sp>
      <p:sp>
        <p:nvSpPr>
          <p:cNvPr name="Freeform 6" id="6"/>
          <p:cNvSpPr/>
          <p:nvPr/>
        </p:nvSpPr>
        <p:spPr>
          <a:xfrm flipH="false" flipV="false" rot="0">
            <a:off x="1281753" y="5514214"/>
            <a:ext cx="5412330" cy="3598802"/>
          </a:xfrm>
          <a:custGeom>
            <a:avLst/>
            <a:gdLst/>
            <a:ahLst/>
            <a:cxnLst/>
            <a:rect r="r" b="b" t="t" l="l"/>
            <a:pathLst>
              <a:path h="3598802" w="5412330">
                <a:moveTo>
                  <a:pt x="0" y="0"/>
                </a:moveTo>
                <a:lnTo>
                  <a:pt x="5412330" y="0"/>
                </a:lnTo>
                <a:lnTo>
                  <a:pt x="5412330" y="3598802"/>
                </a:lnTo>
                <a:lnTo>
                  <a:pt x="0" y="3598802"/>
                </a:lnTo>
                <a:lnTo>
                  <a:pt x="0" y="0"/>
                </a:lnTo>
                <a:close/>
              </a:path>
            </a:pathLst>
          </a:custGeom>
          <a:blipFill>
            <a:blip r:embed="rId5"/>
            <a:stretch>
              <a:fillRect l="0" t="-4238" r="-5074" b="-422"/>
            </a:stretch>
          </a:blipFill>
        </p:spPr>
      </p:sp>
      <p:sp>
        <p:nvSpPr>
          <p:cNvPr name="Freeform 7" id="7"/>
          <p:cNvSpPr/>
          <p:nvPr/>
        </p:nvSpPr>
        <p:spPr>
          <a:xfrm flipH="false" flipV="false" rot="0">
            <a:off x="12054040" y="1718012"/>
            <a:ext cx="5142771" cy="3444505"/>
          </a:xfrm>
          <a:custGeom>
            <a:avLst/>
            <a:gdLst/>
            <a:ahLst/>
            <a:cxnLst/>
            <a:rect r="r" b="b" t="t" l="l"/>
            <a:pathLst>
              <a:path h="3444505" w="5142771">
                <a:moveTo>
                  <a:pt x="0" y="0"/>
                </a:moveTo>
                <a:lnTo>
                  <a:pt x="5142771" y="0"/>
                </a:lnTo>
                <a:lnTo>
                  <a:pt x="5142771" y="3444505"/>
                </a:lnTo>
                <a:lnTo>
                  <a:pt x="0" y="3444505"/>
                </a:lnTo>
                <a:lnTo>
                  <a:pt x="0" y="0"/>
                </a:lnTo>
                <a:close/>
              </a:path>
            </a:pathLst>
          </a:custGeom>
          <a:blipFill>
            <a:blip r:embed="rId6"/>
            <a:stretch>
              <a:fillRect l="0" t="0" r="0" b="0"/>
            </a:stretch>
          </a:blipFill>
        </p:spPr>
      </p:sp>
      <p:sp>
        <p:nvSpPr>
          <p:cNvPr name="Freeform 8" id="8"/>
          <p:cNvSpPr/>
          <p:nvPr/>
        </p:nvSpPr>
        <p:spPr>
          <a:xfrm flipH="false" flipV="false" rot="0">
            <a:off x="6912901" y="5438886"/>
            <a:ext cx="4924885" cy="3674130"/>
          </a:xfrm>
          <a:custGeom>
            <a:avLst/>
            <a:gdLst/>
            <a:ahLst/>
            <a:cxnLst/>
            <a:rect r="r" b="b" t="t" l="l"/>
            <a:pathLst>
              <a:path h="3674130" w="4924885">
                <a:moveTo>
                  <a:pt x="0" y="0"/>
                </a:moveTo>
                <a:lnTo>
                  <a:pt x="4924885" y="0"/>
                </a:lnTo>
                <a:lnTo>
                  <a:pt x="4924885" y="3674130"/>
                </a:lnTo>
                <a:lnTo>
                  <a:pt x="0" y="3674130"/>
                </a:lnTo>
                <a:lnTo>
                  <a:pt x="0" y="0"/>
                </a:lnTo>
                <a:close/>
              </a:path>
            </a:pathLst>
          </a:custGeom>
          <a:blipFill>
            <a:blip r:embed="rId7"/>
            <a:stretch>
              <a:fillRect l="0" t="0" r="-7229" b="0"/>
            </a:stretch>
          </a:blipFill>
        </p:spPr>
      </p:sp>
      <p:sp>
        <p:nvSpPr>
          <p:cNvPr name="Freeform 9" id="9"/>
          <p:cNvSpPr/>
          <p:nvPr/>
        </p:nvSpPr>
        <p:spPr>
          <a:xfrm flipH="false" flipV="false" rot="0">
            <a:off x="12057887" y="5674329"/>
            <a:ext cx="4846037" cy="3278572"/>
          </a:xfrm>
          <a:custGeom>
            <a:avLst/>
            <a:gdLst/>
            <a:ahLst/>
            <a:cxnLst/>
            <a:rect r="r" b="b" t="t" l="l"/>
            <a:pathLst>
              <a:path h="3278572" w="4846037">
                <a:moveTo>
                  <a:pt x="0" y="0"/>
                </a:moveTo>
                <a:lnTo>
                  <a:pt x="4846037" y="0"/>
                </a:lnTo>
                <a:lnTo>
                  <a:pt x="4846037" y="3278572"/>
                </a:lnTo>
                <a:lnTo>
                  <a:pt x="0" y="3278572"/>
                </a:lnTo>
                <a:lnTo>
                  <a:pt x="0" y="0"/>
                </a:lnTo>
                <a:close/>
              </a:path>
            </a:pathLst>
          </a:custGeom>
          <a:blipFill>
            <a:blip r:embed="rId8"/>
            <a:stretch>
              <a:fillRect l="0" t="-4276" r="-5654" b="0"/>
            </a:stretch>
          </a:blipFill>
        </p:spPr>
      </p:sp>
      <p:sp>
        <p:nvSpPr>
          <p:cNvPr name="TextBox 10" id="10"/>
          <p:cNvSpPr txBox="true"/>
          <p:nvPr/>
        </p:nvSpPr>
        <p:spPr>
          <a:xfrm rot="0">
            <a:off x="1028700" y="90416"/>
            <a:ext cx="4703096"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Histograms</a:t>
            </a:r>
          </a:p>
        </p:txBody>
      </p:sp>
      <p:sp>
        <p:nvSpPr>
          <p:cNvPr name="TextBox 11" id="11"/>
          <p:cNvSpPr txBox="true"/>
          <p:nvPr/>
        </p:nvSpPr>
        <p:spPr>
          <a:xfrm rot="0">
            <a:off x="1091189" y="5133392"/>
            <a:ext cx="5510540" cy="329599"/>
          </a:xfrm>
          <a:prstGeom prst="rect">
            <a:avLst/>
          </a:prstGeom>
        </p:spPr>
        <p:txBody>
          <a:bodyPr anchor="t" rtlCol="false" tIns="0" lIns="0" bIns="0" rIns="0">
            <a:spAutoFit/>
          </a:bodyPr>
          <a:lstStyle/>
          <a:p>
            <a:pPr algn="ctr">
              <a:lnSpc>
                <a:spcPts val="2364"/>
              </a:lnSpc>
              <a:spcBef>
                <a:spcPct val="0"/>
              </a:spcBef>
            </a:pPr>
            <a:r>
              <a:rPr lang="en-US" sz="1688">
                <a:solidFill>
                  <a:srgbClr val="000000"/>
                </a:solidFill>
                <a:latin typeface="Overpass Ultra-Bold"/>
              </a:rPr>
              <a:t>Graph-1</a:t>
            </a:r>
          </a:p>
        </p:txBody>
      </p:sp>
      <p:sp>
        <p:nvSpPr>
          <p:cNvPr name="TextBox 12" id="12"/>
          <p:cNvSpPr txBox="true"/>
          <p:nvPr/>
        </p:nvSpPr>
        <p:spPr>
          <a:xfrm rot="0">
            <a:off x="6911619" y="5260092"/>
            <a:ext cx="5142421" cy="329599"/>
          </a:xfrm>
          <a:prstGeom prst="rect">
            <a:avLst/>
          </a:prstGeom>
        </p:spPr>
        <p:txBody>
          <a:bodyPr anchor="t" rtlCol="false" tIns="0" lIns="0" bIns="0" rIns="0">
            <a:spAutoFit/>
          </a:bodyPr>
          <a:lstStyle/>
          <a:p>
            <a:pPr algn="ctr">
              <a:lnSpc>
                <a:spcPts val="2358"/>
              </a:lnSpc>
              <a:spcBef>
                <a:spcPct val="0"/>
              </a:spcBef>
            </a:pPr>
            <a:r>
              <a:rPr lang="en-US" sz="1684">
                <a:solidFill>
                  <a:srgbClr val="000000"/>
                </a:solidFill>
                <a:latin typeface="Overpass Ultra-Bold"/>
              </a:rPr>
              <a:t>Graph-2</a:t>
            </a:r>
          </a:p>
        </p:txBody>
      </p:sp>
      <p:sp>
        <p:nvSpPr>
          <p:cNvPr name="TextBox 13" id="13"/>
          <p:cNvSpPr txBox="true"/>
          <p:nvPr/>
        </p:nvSpPr>
        <p:spPr>
          <a:xfrm rot="0">
            <a:off x="12536306" y="5235987"/>
            <a:ext cx="3889198" cy="329598"/>
          </a:xfrm>
          <a:prstGeom prst="rect">
            <a:avLst/>
          </a:prstGeom>
        </p:spPr>
        <p:txBody>
          <a:bodyPr anchor="t" rtlCol="false" tIns="0" lIns="0" bIns="0" rIns="0">
            <a:spAutoFit/>
          </a:bodyPr>
          <a:lstStyle/>
          <a:p>
            <a:pPr algn="ctr">
              <a:lnSpc>
                <a:spcPts val="2364"/>
              </a:lnSpc>
              <a:spcBef>
                <a:spcPct val="0"/>
              </a:spcBef>
            </a:pPr>
            <a:r>
              <a:rPr lang="en-US" sz="1688">
                <a:solidFill>
                  <a:srgbClr val="000000"/>
                </a:solidFill>
                <a:latin typeface="Overpass Ultra-Bold"/>
              </a:rPr>
              <a:t>Graph-3</a:t>
            </a:r>
          </a:p>
        </p:txBody>
      </p:sp>
      <p:sp>
        <p:nvSpPr>
          <p:cNvPr name="TextBox 14" id="14"/>
          <p:cNvSpPr txBox="true"/>
          <p:nvPr/>
        </p:nvSpPr>
        <p:spPr>
          <a:xfrm rot="0">
            <a:off x="1759945" y="9138401"/>
            <a:ext cx="4845247" cy="329599"/>
          </a:xfrm>
          <a:prstGeom prst="rect">
            <a:avLst/>
          </a:prstGeom>
        </p:spPr>
        <p:txBody>
          <a:bodyPr anchor="t" rtlCol="false" tIns="0" lIns="0" bIns="0" rIns="0">
            <a:spAutoFit/>
          </a:bodyPr>
          <a:lstStyle/>
          <a:p>
            <a:pPr algn="ctr">
              <a:lnSpc>
                <a:spcPts val="2364"/>
              </a:lnSpc>
              <a:spcBef>
                <a:spcPct val="0"/>
              </a:spcBef>
            </a:pPr>
            <a:r>
              <a:rPr lang="en-US" sz="1688">
                <a:solidFill>
                  <a:srgbClr val="000000"/>
                </a:solidFill>
                <a:latin typeface="Overpass Ultra-Bold"/>
              </a:rPr>
              <a:t>Graph-4</a:t>
            </a:r>
          </a:p>
        </p:txBody>
      </p:sp>
      <p:sp>
        <p:nvSpPr>
          <p:cNvPr name="TextBox 15" id="15"/>
          <p:cNvSpPr txBox="true"/>
          <p:nvPr/>
        </p:nvSpPr>
        <p:spPr>
          <a:xfrm rot="0">
            <a:off x="7104652" y="9138401"/>
            <a:ext cx="4924885" cy="329599"/>
          </a:xfrm>
          <a:prstGeom prst="rect">
            <a:avLst/>
          </a:prstGeom>
        </p:spPr>
        <p:txBody>
          <a:bodyPr anchor="t" rtlCol="false" tIns="0" lIns="0" bIns="0" rIns="0">
            <a:spAutoFit/>
          </a:bodyPr>
          <a:lstStyle/>
          <a:p>
            <a:pPr algn="ctr">
              <a:lnSpc>
                <a:spcPts val="2364"/>
              </a:lnSpc>
              <a:spcBef>
                <a:spcPct val="0"/>
              </a:spcBef>
            </a:pPr>
            <a:r>
              <a:rPr lang="en-US" sz="1688">
                <a:solidFill>
                  <a:srgbClr val="000000"/>
                </a:solidFill>
                <a:latin typeface="Overpass Ultra-Bold"/>
              </a:rPr>
              <a:t>Graph-5</a:t>
            </a:r>
          </a:p>
        </p:txBody>
      </p:sp>
      <p:sp>
        <p:nvSpPr>
          <p:cNvPr name="TextBox 16" id="16"/>
          <p:cNvSpPr txBox="true"/>
          <p:nvPr/>
        </p:nvSpPr>
        <p:spPr>
          <a:xfrm rot="0">
            <a:off x="12532459" y="9138401"/>
            <a:ext cx="4371465" cy="329599"/>
          </a:xfrm>
          <a:prstGeom prst="rect">
            <a:avLst/>
          </a:prstGeom>
        </p:spPr>
        <p:txBody>
          <a:bodyPr anchor="t" rtlCol="false" tIns="0" lIns="0" bIns="0" rIns="0">
            <a:spAutoFit/>
          </a:bodyPr>
          <a:lstStyle/>
          <a:p>
            <a:pPr algn="ctr">
              <a:lnSpc>
                <a:spcPts val="2364"/>
              </a:lnSpc>
              <a:spcBef>
                <a:spcPct val="0"/>
              </a:spcBef>
            </a:pPr>
            <a:r>
              <a:rPr lang="en-US" sz="1688">
                <a:solidFill>
                  <a:srgbClr val="000000"/>
                </a:solidFill>
                <a:latin typeface="Overpass Ultra-Bold"/>
              </a:rPr>
              <a:t>Graph-6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91212" y="1756863"/>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53825" y="721519"/>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TextBox 4" id="4"/>
          <p:cNvSpPr txBox="true"/>
          <p:nvPr/>
        </p:nvSpPr>
        <p:spPr>
          <a:xfrm rot="0">
            <a:off x="1091189" y="533400"/>
            <a:ext cx="11070524"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Inferences from Histograms</a:t>
            </a:r>
          </a:p>
        </p:txBody>
      </p:sp>
      <p:sp>
        <p:nvSpPr>
          <p:cNvPr name="TextBox 5" id="5"/>
          <p:cNvSpPr txBox="true"/>
          <p:nvPr/>
        </p:nvSpPr>
        <p:spPr>
          <a:xfrm rot="0">
            <a:off x="790347" y="2014038"/>
            <a:ext cx="16936107" cy="7623358"/>
          </a:xfrm>
          <a:prstGeom prst="rect">
            <a:avLst/>
          </a:prstGeom>
        </p:spPr>
        <p:txBody>
          <a:bodyPr anchor="t" rtlCol="false" tIns="0" lIns="0" bIns="0" rIns="0">
            <a:spAutoFit/>
          </a:bodyPr>
          <a:lstStyle/>
          <a:p>
            <a:pPr>
              <a:lnSpc>
                <a:spcPts val="4014"/>
              </a:lnSpc>
            </a:pPr>
            <a:r>
              <a:rPr lang="en-US" sz="2867">
                <a:solidFill>
                  <a:srgbClr val="000000"/>
                </a:solidFill>
                <a:latin typeface="Overpass"/>
              </a:rPr>
              <a:t>Histograms were drawn to analyze the distribution of participants, with or without CVD, in specific ranges of the various numerical features. The insights obtained are as follows:-</a:t>
            </a:r>
          </a:p>
          <a:p>
            <a:pPr>
              <a:lnSpc>
                <a:spcPts val="4014"/>
              </a:lnSpc>
            </a:pPr>
          </a:p>
          <a:p>
            <a:pPr marL="619156" indent="-309578" lvl="1">
              <a:lnSpc>
                <a:spcPts val="4014"/>
              </a:lnSpc>
              <a:buFont typeface="Arial"/>
              <a:buChar char="•"/>
            </a:pPr>
            <a:r>
              <a:rPr lang="en-US" sz="2867">
                <a:solidFill>
                  <a:srgbClr val="000000"/>
                </a:solidFill>
                <a:latin typeface="Overpass"/>
              </a:rPr>
              <a:t>As the age bracket increases, the number of people with CVD is higher than those without CVD, especially for people beyond 22500 days (61 years). </a:t>
            </a:r>
            <a:r>
              <a:rPr lang="en-US" sz="2867">
                <a:solidFill>
                  <a:srgbClr val="000000"/>
                </a:solidFill>
                <a:latin typeface="Overpass Ultra-Bold"/>
              </a:rPr>
              <a:t>(See Figure 1)</a:t>
            </a:r>
          </a:p>
          <a:p>
            <a:pPr>
              <a:lnSpc>
                <a:spcPts val="4014"/>
              </a:lnSpc>
            </a:pPr>
          </a:p>
          <a:p>
            <a:pPr marL="619156" indent="-309578" lvl="1">
              <a:lnSpc>
                <a:spcPts val="4014"/>
              </a:lnSpc>
              <a:buFont typeface="Arial"/>
              <a:buChar char="•"/>
            </a:pPr>
            <a:r>
              <a:rPr lang="en-US" sz="2867">
                <a:solidFill>
                  <a:srgbClr val="000000"/>
                </a:solidFill>
                <a:latin typeface="Overpass"/>
              </a:rPr>
              <a:t>As the weight bracket increases, the proportion of people having CVD is significantly higher as compared to those not having CVD, especially in the 75 kg and beyond range </a:t>
            </a:r>
            <a:r>
              <a:rPr lang="en-US" sz="2867">
                <a:solidFill>
                  <a:srgbClr val="000000"/>
                </a:solidFill>
                <a:latin typeface="Overpass Ultra-Bold"/>
              </a:rPr>
              <a:t>(See Figure 2).</a:t>
            </a:r>
          </a:p>
          <a:p>
            <a:pPr>
              <a:lnSpc>
                <a:spcPts val="4014"/>
              </a:lnSpc>
            </a:pPr>
          </a:p>
          <a:p>
            <a:pPr marL="619156" indent="-309578" lvl="1">
              <a:lnSpc>
                <a:spcPts val="4014"/>
              </a:lnSpc>
              <a:buFont typeface="Arial"/>
              <a:buChar char="•"/>
            </a:pPr>
            <a:r>
              <a:rPr lang="en-US" sz="2867">
                <a:solidFill>
                  <a:srgbClr val="000000"/>
                </a:solidFill>
                <a:latin typeface="Overpass"/>
              </a:rPr>
              <a:t>In populations with higher systolic, diastolic, and pulse pressures, cardiovascular disease (CVD) frequency is higher. Specifically, systolic BP &gt;=140 mmHg, diastolic BP&gt;=90 mmHg, and pulse pressure &gt;=50 mmHg are associated with increased CVD prevalence. </a:t>
            </a:r>
            <a:r>
              <a:rPr lang="en-US" sz="2867">
                <a:solidFill>
                  <a:srgbClr val="000000"/>
                </a:solidFill>
                <a:latin typeface="Overpass Ultra-Bold"/>
              </a:rPr>
              <a:t>(See Figures 3,4,5,6)</a:t>
            </a:r>
            <a:r>
              <a:rPr lang="en-US" sz="2867">
                <a:solidFill>
                  <a:srgbClr val="000000"/>
                </a:solidFill>
                <a:latin typeface="Overpass"/>
              </a:rPr>
              <a:t>.</a:t>
            </a:r>
          </a:p>
          <a:p>
            <a:pPr>
              <a:lnSpc>
                <a:spcPts val="4014"/>
              </a:lnSpc>
            </a:pPr>
          </a:p>
          <a:p>
            <a:pPr>
              <a:lnSpc>
                <a:spcPts val="4014"/>
              </a:lnSpc>
            </a:pPr>
          </a:p>
          <a:p>
            <a:pPr>
              <a:lnSpc>
                <a:spcPts val="401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06359" y="1057275"/>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168972" y="230982"/>
            <a:ext cx="1042986" cy="671512"/>
          </a:xfrm>
          <a:custGeom>
            <a:avLst/>
            <a:gdLst/>
            <a:ahLst/>
            <a:cxnLst/>
            <a:rect r="r" b="b" t="t" l="l"/>
            <a:pathLst>
              <a:path h="671512" w="1042986">
                <a:moveTo>
                  <a:pt x="0" y="0"/>
                </a:moveTo>
                <a:lnTo>
                  <a:pt x="1042986" y="0"/>
                </a:lnTo>
                <a:lnTo>
                  <a:pt x="1042986" y="671511"/>
                </a:lnTo>
                <a:lnTo>
                  <a:pt x="0" y="671511"/>
                </a:lnTo>
                <a:lnTo>
                  <a:pt x="0" y="0"/>
                </a:lnTo>
                <a:close/>
              </a:path>
            </a:pathLst>
          </a:custGeom>
          <a:blipFill>
            <a:blip r:embed="rId2"/>
            <a:stretch>
              <a:fillRect l="0" t="0" r="0" b="0"/>
            </a:stretch>
          </a:blipFill>
        </p:spPr>
      </p:sp>
      <p:grpSp>
        <p:nvGrpSpPr>
          <p:cNvPr name="Group 4" id="4"/>
          <p:cNvGrpSpPr/>
          <p:nvPr/>
        </p:nvGrpSpPr>
        <p:grpSpPr>
          <a:xfrm rot="0">
            <a:off x="374828" y="1228419"/>
            <a:ext cx="17303370" cy="5587060"/>
            <a:chOff x="0" y="0"/>
            <a:chExt cx="23071160" cy="7449413"/>
          </a:xfrm>
        </p:grpSpPr>
        <p:sp>
          <p:nvSpPr>
            <p:cNvPr name="Freeform 5" id="5"/>
            <p:cNvSpPr/>
            <p:nvPr/>
          </p:nvSpPr>
          <p:spPr>
            <a:xfrm flipH="false" flipV="false" rot="0">
              <a:off x="0" y="0"/>
              <a:ext cx="5282682" cy="3039803"/>
            </a:xfrm>
            <a:custGeom>
              <a:avLst/>
              <a:gdLst/>
              <a:ahLst/>
              <a:cxnLst/>
              <a:rect r="r" b="b" t="t" l="l"/>
              <a:pathLst>
                <a:path h="3039803" w="5282682">
                  <a:moveTo>
                    <a:pt x="0" y="0"/>
                  </a:moveTo>
                  <a:lnTo>
                    <a:pt x="5282682" y="0"/>
                  </a:lnTo>
                  <a:lnTo>
                    <a:pt x="5282682" y="3039803"/>
                  </a:lnTo>
                  <a:lnTo>
                    <a:pt x="0" y="3039803"/>
                  </a:lnTo>
                  <a:lnTo>
                    <a:pt x="0" y="0"/>
                  </a:lnTo>
                  <a:close/>
                </a:path>
              </a:pathLst>
            </a:custGeom>
            <a:blipFill>
              <a:blip r:embed="rId3"/>
              <a:stretch>
                <a:fillRect l="0" t="0" r="0" b="-15855"/>
              </a:stretch>
            </a:blipFill>
          </p:spPr>
        </p:sp>
        <p:sp>
          <p:nvSpPr>
            <p:cNvPr name="Freeform 6" id="6"/>
            <p:cNvSpPr/>
            <p:nvPr/>
          </p:nvSpPr>
          <p:spPr>
            <a:xfrm flipH="false" flipV="false" rot="0">
              <a:off x="5457926" y="123677"/>
              <a:ext cx="6010289" cy="3324933"/>
            </a:xfrm>
            <a:custGeom>
              <a:avLst/>
              <a:gdLst/>
              <a:ahLst/>
              <a:cxnLst/>
              <a:rect r="r" b="b" t="t" l="l"/>
              <a:pathLst>
                <a:path h="3324933" w="6010289">
                  <a:moveTo>
                    <a:pt x="0" y="0"/>
                  </a:moveTo>
                  <a:lnTo>
                    <a:pt x="6010289" y="0"/>
                  </a:lnTo>
                  <a:lnTo>
                    <a:pt x="6010289" y="3324933"/>
                  </a:lnTo>
                  <a:lnTo>
                    <a:pt x="0" y="3324933"/>
                  </a:lnTo>
                  <a:lnTo>
                    <a:pt x="0" y="0"/>
                  </a:lnTo>
                  <a:close/>
                </a:path>
              </a:pathLst>
            </a:custGeom>
            <a:blipFill>
              <a:blip r:embed="rId4"/>
              <a:stretch>
                <a:fillRect l="0" t="-4563" r="0" b="-15946"/>
              </a:stretch>
            </a:blipFill>
          </p:spPr>
        </p:sp>
        <p:sp>
          <p:nvSpPr>
            <p:cNvPr name="Freeform 7" id="7"/>
            <p:cNvSpPr/>
            <p:nvPr/>
          </p:nvSpPr>
          <p:spPr>
            <a:xfrm flipH="false" flipV="false" rot="0">
              <a:off x="11722269" y="0"/>
              <a:ext cx="5820208" cy="3173206"/>
            </a:xfrm>
            <a:custGeom>
              <a:avLst/>
              <a:gdLst/>
              <a:ahLst/>
              <a:cxnLst/>
              <a:rect r="r" b="b" t="t" l="l"/>
              <a:pathLst>
                <a:path h="3173206" w="5820208">
                  <a:moveTo>
                    <a:pt x="0" y="0"/>
                  </a:moveTo>
                  <a:lnTo>
                    <a:pt x="5820207" y="0"/>
                  </a:lnTo>
                  <a:lnTo>
                    <a:pt x="5820207" y="3173206"/>
                  </a:lnTo>
                  <a:lnTo>
                    <a:pt x="0" y="3173206"/>
                  </a:lnTo>
                  <a:lnTo>
                    <a:pt x="0" y="0"/>
                  </a:lnTo>
                  <a:close/>
                </a:path>
              </a:pathLst>
            </a:custGeom>
            <a:blipFill>
              <a:blip r:embed="rId5"/>
              <a:stretch>
                <a:fillRect l="0" t="0" r="0" b="-22278"/>
              </a:stretch>
            </a:blipFill>
          </p:spPr>
        </p:sp>
        <p:sp>
          <p:nvSpPr>
            <p:cNvPr name="Freeform 8" id="8"/>
            <p:cNvSpPr/>
            <p:nvPr/>
          </p:nvSpPr>
          <p:spPr>
            <a:xfrm flipH="false" flipV="false" rot="0">
              <a:off x="17796476" y="38651"/>
              <a:ext cx="5274684" cy="3134555"/>
            </a:xfrm>
            <a:custGeom>
              <a:avLst/>
              <a:gdLst/>
              <a:ahLst/>
              <a:cxnLst/>
              <a:rect r="r" b="b" t="t" l="l"/>
              <a:pathLst>
                <a:path h="3134555" w="5274684">
                  <a:moveTo>
                    <a:pt x="0" y="0"/>
                  </a:moveTo>
                  <a:lnTo>
                    <a:pt x="5274684" y="0"/>
                  </a:lnTo>
                  <a:lnTo>
                    <a:pt x="5274684" y="3134555"/>
                  </a:lnTo>
                  <a:lnTo>
                    <a:pt x="0" y="3134555"/>
                  </a:lnTo>
                  <a:lnTo>
                    <a:pt x="0" y="0"/>
                  </a:lnTo>
                  <a:close/>
                </a:path>
              </a:pathLst>
            </a:custGeom>
            <a:blipFill>
              <a:blip r:embed="rId6"/>
              <a:stretch>
                <a:fillRect l="0" t="0" r="0" b="-12183"/>
              </a:stretch>
            </a:blipFill>
          </p:spPr>
        </p:sp>
        <p:sp>
          <p:nvSpPr>
            <p:cNvPr name="Freeform 9" id="9"/>
            <p:cNvSpPr/>
            <p:nvPr/>
          </p:nvSpPr>
          <p:spPr>
            <a:xfrm flipH="false" flipV="false" rot="0">
              <a:off x="0" y="3893109"/>
              <a:ext cx="5457926" cy="3021309"/>
            </a:xfrm>
            <a:custGeom>
              <a:avLst/>
              <a:gdLst/>
              <a:ahLst/>
              <a:cxnLst/>
              <a:rect r="r" b="b" t="t" l="l"/>
              <a:pathLst>
                <a:path h="3021309" w="5457926">
                  <a:moveTo>
                    <a:pt x="0" y="0"/>
                  </a:moveTo>
                  <a:lnTo>
                    <a:pt x="5457926" y="0"/>
                  </a:lnTo>
                  <a:lnTo>
                    <a:pt x="5457926" y="3021309"/>
                  </a:lnTo>
                  <a:lnTo>
                    <a:pt x="0" y="3021309"/>
                  </a:lnTo>
                  <a:lnTo>
                    <a:pt x="0" y="0"/>
                  </a:lnTo>
                  <a:close/>
                </a:path>
              </a:pathLst>
            </a:custGeom>
            <a:blipFill>
              <a:blip r:embed="rId7"/>
              <a:stretch>
                <a:fillRect l="0" t="-5118" r="0" b="-15313"/>
              </a:stretch>
            </a:blipFill>
          </p:spPr>
        </p:sp>
        <p:sp>
          <p:nvSpPr>
            <p:cNvPr name="Freeform 10" id="10"/>
            <p:cNvSpPr/>
            <p:nvPr/>
          </p:nvSpPr>
          <p:spPr>
            <a:xfrm flipH="false" flipV="false" rot="0">
              <a:off x="5813411" y="3750226"/>
              <a:ext cx="5654804" cy="3307074"/>
            </a:xfrm>
            <a:custGeom>
              <a:avLst/>
              <a:gdLst/>
              <a:ahLst/>
              <a:cxnLst/>
              <a:rect r="r" b="b" t="t" l="l"/>
              <a:pathLst>
                <a:path h="3307074" w="5654804">
                  <a:moveTo>
                    <a:pt x="0" y="0"/>
                  </a:moveTo>
                  <a:lnTo>
                    <a:pt x="5654804" y="0"/>
                  </a:lnTo>
                  <a:lnTo>
                    <a:pt x="5654804" y="3307074"/>
                  </a:lnTo>
                  <a:lnTo>
                    <a:pt x="0" y="3307074"/>
                  </a:lnTo>
                  <a:lnTo>
                    <a:pt x="0" y="0"/>
                  </a:lnTo>
                  <a:close/>
                </a:path>
              </a:pathLst>
            </a:custGeom>
            <a:blipFill>
              <a:blip r:embed="rId8"/>
              <a:stretch>
                <a:fillRect l="-3982" t="0" r="0" b="-18533"/>
              </a:stretch>
            </a:blipFill>
          </p:spPr>
        </p:sp>
        <p:sp>
          <p:nvSpPr>
            <p:cNvPr name="Freeform 11" id="11"/>
            <p:cNvSpPr/>
            <p:nvPr/>
          </p:nvSpPr>
          <p:spPr>
            <a:xfrm flipH="false" flipV="false" rot="0">
              <a:off x="11981205" y="3893109"/>
              <a:ext cx="5002315" cy="3401377"/>
            </a:xfrm>
            <a:custGeom>
              <a:avLst/>
              <a:gdLst/>
              <a:ahLst/>
              <a:cxnLst/>
              <a:rect r="r" b="b" t="t" l="l"/>
              <a:pathLst>
                <a:path h="3401377" w="5002315">
                  <a:moveTo>
                    <a:pt x="0" y="0"/>
                  </a:moveTo>
                  <a:lnTo>
                    <a:pt x="5002315" y="0"/>
                  </a:lnTo>
                  <a:lnTo>
                    <a:pt x="5002315" y="3401377"/>
                  </a:lnTo>
                  <a:lnTo>
                    <a:pt x="0" y="3401377"/>
                  </a:lnTo>
                  <a:lnTo>
                    <a:pt x="0" y="0"/>
                  </a:lnTo>
                  <a:close/>
                </a:path>
              </a:pathLst>
            </a:custGeom>
            <a:blipFill>
              <a:blip r:embed="rId9"/>
              <a:stretch>
                <a:fillRect l="-11057" t="0" r="-8276" b="-17000"/>
              </a:stretch>
            </a:blipFill>
          </p:spPr>
        </p:sp>
        <p:sp>
          <p:nvSpPr>
            <p:cNvPr name="Freeform 12" id="12"/>
            <p:cNvSpPr/>
            <p:nvPr/>
          </p:nvSpPr>
          <p:spPr>
            <a:xfrm flipH="false" flipV="false" rot="0">
              <a:off x="17796476" y="3893109"/>
              <a:ext cx="5274684" cy="3556304"/>
            </a:xfrm>
            <a:custGeom>
              <a:avLst/>
              <a:gdLst/>
              <a:ahLst/>
              <a:cxnLst/>
              <a:rect r="r" b="b" t="t" l="l"/>
              <a:pathLst>
                <a:path h="3556304" w="5274684">
                  <a:moveTo>
                    <a:pt x="0" y="0"/>
                  </a:moveTo>
                  <a:lnTo>
                    <a:pt x="5274684" y="0"/>
                  </a:lnTo>
                  <a:lnTo>
                    <a:pt x="5274684" y="3556304"/>
                  </a:lnTo>
                  <a:lnTo>
                    <a:pt x="0" y="3556304"/>
                  </a:lnTo>
                  <a:lnTo>
                    <a:pt x="0" y="0"/>
                  </a:lnTo>
                  <a:close/>
                </a:path>
              </a:pathLst>
            </a:custGeom>
            <a:blipFill>
              <a:blip r:embed="rId10"/>
              <a:stretch>
                <a:fillRect l="-8670" t="0" r="-4398" b="-11802"/>
              </a:stretch>
            </a:blipFill>
          </p:spPr>
        </p:sp>
      </p:grpSp>
      <p:sp>
        <p:nvSpPr>
          <p:cNvPr name="TextBox 13" id="13"/>
          <p:cNvSpPr txBox="true"/>
          <p:nvPr/>
        </p:nvSpPr>
        <p:spPr>
          <a:xfrm rot="0">
            <a:off x="1028684" y="76200"/>
            <a:ext cx="4703096"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Pie Charts</a:t>
            </a:r>
          </a:p>
        </p:txBody>
      </p:sp>
      <p:sp>
        <p:nvSpPr>
          <p:cNvPr name="TextBox 14" id="14"/>
          <p:cNvSpPr txBox="true"/>
          <p:nvPr/>
        </p:nvSpPr>
        <p:spPr>
          <a:xfrm rot="0">
            <a:off x="210987" y="6815479"/>
            <a:ext cx="1790700" cy="457200"/>
          </a:xfrm>
          <a:prstGeom prst="rect">
            <a:avLst/>
          </a:prstGeom>
        </p:spPr>
        <p:txBody>
          <a:bodyPr anchor="t" rtlCol="false" tIns="0" lIns="0" bIns="0" rIns="0">
            <a:spAutoFit/>
          </a:bodyPr>
          <a:lstStyle/>
          <a:p>
            <a:pPr algn="ctr">
              <a:lnSpc>
                <a:spcPts val="3600"/>
              </a:lnSpc>
              <a:spcBef>
                <a:spcPct val="0"/>
              </a:spcBef>
            </a:pPr>
            <a:r>
              <a:rPr lang="en-US" sz="3000" spc="-60">
                <a:solidFill>
                  <a:srgbClr val="010101"/>
                </a:solidFill>
                <a:latin typeface="Muli Bold"/>
              </a:rPr>
              <a:t>Inferences</a:t>
            </a:r>
          </a:p>
        </p:txBody>
      </p:sp>
      <p:sp>
        <p:nvSpPr>
          <p:cNvPr name="TextBox 15" id="15"/>
          <p:cNvSpPr txBox="true"/>
          <p:nvPr/>
        </p:nvSpPr>
        <p:spPr>
          <a:xfrm rot="0">
            <a:off x="192572" y="7343775"/>
            <a:ext cx="18095428" cy="2790825"/>
          </a:xfrm>
          <a:prstGeom prst="rect">
            <a:avLst/>
          </a:prstGeom>
        </p:spPr>
        <p:txBody>
          <a:bodyPr anchor="t" rtlCol="false" tIns="0" lIns="0" bIns="0" rIns="0">
            <a:spAutoFit/>
          </a:bodyPr>
          <a:lstStyle/>
          <a:p>
            <a:pPr>
              <a:lnSpc>
                <a:spcPts val="2400"/>
              </a:lnSpc>
              <a:spcBef>
                <a:spcPct val="0"/>
              </a:spcBef>
            </a:pPr>
            <a:r>
              <a:rPr lang="en-US" sz="2000" spc="-40">
                <a:solidFill>
                  <a:srgbClr val="000000"/>
                </a:solidFill>
                <a:latin typeface="Muli"/>
              </a:rPr>
              <a:t>P</a:t>
            </a:r>
            <a:r>
              <a:rPr lang="en-US" sz="2000" spc="-40">
                <a:solidFill>
                  <a:srgbClr val="000000"/>
                </a:solidFill>
                <a:latin typeface="Muli"/>
              </a:rPr>
              <a:t>ie charts were used to analyze the distribution of participants, with or without CVD, in various categories of categorical features :-</a:t>
            </a:r>
          </a:p>
          <a:p>
            <a:pPr>
              <a:lnSpc>
                <a:spcPts val="2400"/>
              </a:lnSpc>
              <a:spcBef>
                <a:spcPct val="0"/>
              </a:spcBef>
            </a:pPr>
          </a:p>
          <a:p>
            <a:pPr>
              <a:lnSpc>
                <a:spcPts val="2400"/>
              </a:lnSpc>
              <a:spcBef>
                <a:spcPct val="0"/>
              </a:spcBef>
            </a:pPr>
            <a:r>
              <a:rPr lang="en-US" sz="2000" spc="-40">
                <a:solidFill>
                  <a:srgbClr val="000000"/>
                </a:solidFill>
                <a:latin typeface="Muli"/>
              </a:rPr>
              <a:t>1) Proportion of people not having CVD in the normal cholesterol level category is higher as compared to the people having CVD in the above-normal and well-above normal cholesterol categories the proportion of people, having CVD, is higher, as compared to those not having CVD. A similar trend can be seen in glucose levels as well.</a:t>
            </a:r>
          </a:p>
          <a:p>
            <a:pPr>
              <a:lnSpc>
                <a:spcPts val="2400"/>
              </a:lnSpc>
              <a:spcBef>
                <a:spcPct val="0"/>
              </a:spcBef>
            </a:pPr>
          </a:p>
          <a:p>
            <a:pPr>
              <a:lnSpc>
                <a:spcPts val="2400"/>
              </a:lnSpc>
              <a:spcBef>
                <a:spcPct val="0"/>
              </a:spcBef>
            </a:pPr>
            <a:r>
              <a:rPr lang="en-US" sz="2000" spc="-40">
                <a:solidFill>
                  <a:srgbClr val="000000"/>
                </a:solidFill>
                <a:latin typeface="Muli"/>
              </a:rPr>
              <a:t>2) Out of the people with an active lifestyle, the proportion of people not having CVD is higher than those with CVD. Similarly, the people with a sedentary lifestyle have a higher proportion of people who have CVD than the ones not having CVD.</a:t>
            </a:r>
          </a:p>
          <a:p>
            <a:pPr>
              <a:lnSpc>
                <a:spcPts val="27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91319" y="3571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AutoShape 3" id="3"/>
          <p:cNvSpPr/>
          <p:nvPr/>
        </p:nvSpPr>
        <p:spPr>
          <a:xfrm flipV="true">
            <a:off x="903676" y="1296123"/>
            <a:ext cx="16230600" cy="24423"/>
          </a:xfrm>
          <a:prstGeom prst="line">
            <a:avLst/>
          </a:prstGeom>
          <a:ln cap="flat" w="38100">
            <a:solidFill>
              <a:srgbClr val="3EACA9"/>
            </a:solidFill>
            <a:prstDash val="solid"/>
            <a:headEnd type="none" len="sm" w="sm"/>
            <a:tailEnd type="none" len="sm" w="sm"/>
          </a:ln>
        </p:spPr>
      </p:sp>
      <p:sp>
        <p:nvSpPr>
          <p:cNvPr name="Freeform 4" id="4"/>
          <p:cNvSpPr/>
          <p:nvPr/>
        </p:nvSpPr>
        <p:spPr>
          <a:xfrm flipH="false" flipV="false" rot="0">
            <a:off x="306845" y="1532201"/>
            <a:ext cx="8968982" cy="8293997"/>
          </a:xfrm>
          <a:custGeom>
            <a:avLst/>
            <a:gdLst/>
            <a:ahLst/>
            <a:cxnLst/>
            <a:rect r="r" b="b" t="t" l="l"/>
            <a:pathLst>
              <a:path h="8293997" w="8968982">
                <a:moveTo>
                  <a:pt x="0" y="0"/>
                </a:moveTo>
                <a:lnTo>
                  <a:pt x="8968982" y="0"/>
                </a:lnTo>
                <a:lnTo>
                  <a:pt x="8968982" y="8293997"/>
                </a:lnTo>
                <a:lnTo>
                  <a:pt x="0" y="8293997"/>
                </a:lnTo>
                <a:lnTo>
                  <a:pt x="0" y="0"/>
                </a:lnTo>
                <a:close/>
              </a:path>
            </a:pathLst>
          </a:custGeom>
          <a:blipFill>
            <a:blip r:embed="rId3"/>
            <a:stretch>
              <a:fillRect l="0" t="0" r="0" b="0"/>
            </a:stretch>
          </a:blipFill>
        </p:spPr>
      </p:sp>
      <p:sp>
        <p:nvSpPr>
          <p:cNvPr name="TextBox 5" id="5"/>
          <p:cNvSpPr txBox="true"/>
          <p:nvPr/>
        </p:nvSpPr>
        <p:spPr>
          <a:xfrm rot="0">
            <a:off x="903648" y="328613"/>
            <a:ext cx="14666560"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Correlation Heatmap</a:t>
            </a:r>
          </a:p>
        </p:txBody>
      </p:sp>
      <p:sp>
        <p:nvSpPr>
          <p:cNvPr name="TextBox 6" id="6"/>
          <p:cNvSpPr txBox="true"/>
          <p:nvPr/>
        </p:nvSpPr>
        <p:spPr>
          <a:xfrm rot="0">
            <a:off x="9428434" y="1493963"/>
            <a:ext cx="8587126" cy="6799897"/>
          </a:xfrm>
          <a:prstGeom prst="rect">
            <a:avLst/>
          </a:prstGeom>
        </p:spPr>
        <p:txBody>
          <a:bodyPr anchor="t" rtlCol="false" tIns="0" lIns="0" bIns="0" rIns="0">
            <a:spAutoFit/>
          </a:bodyPr>
          <a:lstStyle/>
          <a:p>
            <a:pPr>
              <a:lnSpc>
                <a:spcPts val="4882"/>
              </a:lnSpc>
            </a:pPr>
          </a:p>
          <a:p>
            <a:pPr marL="485775" indent="-242888" lvl="1">
              <a:lnSpc>
                <a:spcPts val="4882"/>
              </a:lnSpc>
              <a:buFont typeface="Arial"/>
              <a:buChar char="•"/>
            </a:pPr>
            <a:r>
              <a:rPr lang="en-US" sz="2250">
                <a:solidFill>
                  <a:srgbClr val="000000"/>
                </a:solidFill>
                <a:latin typeface="Overpass"/>
              </a:rPr>
              <a:t>Ap_lo and Ap_hi have a strong correlation(close to 1) as greater diastolic pressure means a greater systolic pressure.</a:t>
            </a:r>
          </a:p>
          <a:p>
            <a:pPr marL="485775" indent="-242888" lvl="1">
              <a:lnSpc>
                <a:spcPts val="4882"/>
              </a:lnSpc>
              <a:buFont typeface="Arial"/>
              <a:buChar char="•"/>
            </a:pPr>
            <a:r>
              <a:rPr lang="en-US" sz="2250">
                <a:solidFill>
                  <a:srgbClr val="000000"/>
                </a:solidFill>
                <a:latin typeface="Overpass"/>
              </a:rPr>
              <a:t>PP and MAP both have a strong correlation with ap_hi and ap_lo.</a:t>
            </a:r>
          </a:p>
          <a:p>
            <a:pPr marL="485775" indent="-242888" lvl="1">
              <a:lnSpc>
                <a:spcPts val="4882"/>
              </a:lnSpc>
              <a:buFont typeface="Arial"/>
              <a:buChar char="•"/>
            </a:pPr>
            <a:r>
              <a:rPr lang="en-US" sz="2250">
                <a:solidFill>
                  <a:srgbClr val="000000"/>
                </a:solidFill>
                <a:latin typeface="Overpass"/>
              </a:rPr>
              <a:t>Ap_hi and map have a moderate correlation (around 0.5) with CVD as higher blood pressure generally means a greater risk of CVD.</a:t>
            </a:r>
          </a:p>
          <a:p>
            <a:pPr algn="l" marL="485775" indent="-242888" lvl="1">
              <a:lnSpc>
                <a:spcPts val="4882"/>
              </a:lnSpc>
              <a:buFont typeface="Arial"/>
              <a:buChar char="•"/>
            </a:pPr>
            <a:r>
              <a:rPr lang="en-US" sz="2250">
                <a:solidFill>
                  <a:srgbClr val="000000"/>
                </a:solidFill>
                <a:latin typeface="Overpass"/>
              </a:rPr>
              <a:t>PP ap_lo and cholesterol have somewhat moderate(around 0.3) correlation with CVD PP and MAP have a moderate correlation with each other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grpSp>
        <p:nvGrpSpPr>
          <p:cNvPr name="Group 4" id="4"/>
          <p:cNvGrpSpPr/>
          <p:nvPr/>
        </p:nvGrpSpPr>
        <p:grpSpPr>
          <a:xfrm rot="0">
            <a:off x="9426799" y="1436488"/>
            <a:ext cx="5354582" cy="4016035"/>
            <a:chOff x="0" y="0"/>
            <a:chExt cx="1410260" cy="1057721"/>
          </a:xfrm>
        </p:grpSpPr>
        <p:sp>
          <p:nvSpPr>
            <p:cNvPr name="Freeform 5" id="5"/>
            <p:cNvSpPr/>
            <p:nvPr/>
          </p:nvSpPr>
          <p:spPr>
            <a:xfrm flipH="false" flipV="false" rot="0">
              <a:off x="0" y="0"/>
              <a:ext cx="1410260" cy="1057721"/>
            </a:xfrm>
            <a:custGeom>
              <a:avLst/>
              <a:gdLst/>
              <a:ahLst/>
              <a:cxnLst/>
              <a:rect r="r" b="b" t="t" l="l"/>
              <a:pathLst>
                <a:path h="1057721" w="1410260">
                  <a:moveTo>
                    <a:pt x="73738" y="0"/>
                  </a:moveTo>
                  <a:lnTo>
                    <a:pt x="1336522" y="0"/>
                  </a:lnTo>
                  <a:cubicBezTo>
                    <a:pt x="1377247" y="0"/>
                    <a:pt x="1410260" y="33014"/>
                    <a:pt x="1410260" y="73738"/>
                  </a:cubicBezTo>
                  <a:lnTo>
                    <a:pt x="1410260" y="983983"/>
                  </a:lnTo>
                  <a:cubicBezTo>
                    <a:pt x="1410260" y="1024708"/>
                    <a:pt x="1377247" y="1057721"/>
                    <a:pt x="1336522" y="1057721"/>
                  </a:cubicBezTo>
                  <a:lnTo>
                    <a:pt x="73738" y="1057721"/>
                  </a:lnTo>
                  <a:cubicBezTo>
                    <a:pt x="33014" y="1057721"/>
                    <a:pt x="0" y="1024708"/>
                    <a:pt x="0" y="983983"/>
                  </a:cubicBezTo>
                  <a:lnTo>
                    <a:pt x="0" y="73738"/>
                  </a:lnTo>
                  <a:cubicBezTo>
                    <a:pt x="0" y="33014"/>
                    <a:pt x="33014" y="0"/>
                    <a:pt x="73738" y="0"/>
                  </a:cubicBezTo>
                  <a:close/>
                </a:path>
              </a:pathLst>
            </a:custGeom>
            <a:solidFill>
              <a:srgbClr val="FFFDF4"/>
            </a:solidFill>
          </p:spPr>
        </p:sp>
        <p:sp>
          <p:nvSpPr>
            <p:cNvPr name="TextBox 6" id="6"/>
            <p:cNvSpPr txBox="true"/>
            <p:nvPr/>
          </p:nvSpPr>
          <p:spPr>
            <a:xfrm>
              <a:off x="0" y="-57150"/>
              <a:ext cx="1410260" cy="1114871"/>
            </a:xfrm>
            <a:prstGeom prst="rect">
              <a:avLst/>
            </a:prstGeom>
          </p:spPr>
          <p:txBody>
            <a:bodyPr anchor="ctr" rtlCol="false" tIns="50800" lIns="50800" bIns="50800" rIns="50800"/>
            <a:lstStyle/>
            <a:p>
              <a:pPr algn="ctr">
                <a:lnSpc>
                  <a:spcPts val="3049"/>
                </a:lnSpc>
              </a:pPr>
            </a:p>
          </p:txBody>
        </p:sp>
      </p:grpSp>
      <p:sp>
        <p:nvSpPr>
          <p:cNvPr name="TextBox 7" id="7"/>
          <p:cNvSpPr txBox="true"/>
          <p:nvPr/>
        </p:nvSpPr>
        <p:spPr>
          <a:xfrm rot="0">
            <a:off x="10210361" y="2779747"/>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Naive Bayes</a:t>
            </a:r>
          </a:p>
        </p:txBody>
      </p:sp>
      <p:sp>
        <p:nvSpPr>
          <p:cNvPr name="AutoShape 8" id="8"/>
          <p:cNvSpPr/>
          <p:nvPr/>
        </p:nvSpPr>
        <p:spPr>
          <a:xfrm flipV="true">
            <a:off x="1571305" y="5648459"/>
            <a:ext cx="2860150" cy="0"/>
          </a:xfrm>
          <a:prstGeom prst="line">
            <a:avLst/>
          </a:prstGeom>
          <a:ln cap="flat" w="28575">
            <a:solidFill>
              <a:srgbClr val="18072B"/>
            </a:solidFill>
            <a:prstDash val="solid"/>
            <a:headEnd type="none" len="sm" w="sm"/>
            <a:tailEnd type="triangle" len="med" w="lg"/>
          </a:ln>
        </p:spPr>
      </p:sp>
      <p:sp>
        <p:nvSpPr>
          <p:cNvPr name="TextBox 9" id="9"/>
          <p:cNvSpPr txBox="true"/>
          <p:nvPr/>
        </p:nvSpPr>
        <p:spPr>
          <a:xfrm rot="0">
            <a:off x="1803860" y="5922863"/>
            <a:ext cx="2004989"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Data input</a:t>
            </a:r>
          </a:p>
        </p:txBody>
      </p:sp>
      <p:grpSp>
        <p:nvGrpSpPr>
          <p:cNvPr name="Group 10" id="10"/>
          <p:cNvGrpSpPr/>
          <p:nvPr/>
        </p:nvGrpSpPr>
        <p:grpSpPr>
          <a:xfrm rot="0">
            <a:off x="2713217" y="5540472"/>
            <a:ext cx="248663" cy="2486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3" id="13"/>
          <p:cNvSpPr/>
          <p:nvPr/>
        </p:nvSpPr>
        <p:spPr>
          <a:xfrm>
            <a:off x="2820910" y="5262687"/>
            <a:ext cx="2084" cy="371134"/>
          </a:xfrm>
          <a:prstGeom prst="line">
            <a:avLst/>
          </a:prstGeom>
          <a:ln cap="flat" w="28575">
            <a:solidFill>
              <a:srgbClr val="18072B"/>
            </a:solidFill>
            <a:prstDash val="solid"/>
            <a:headEnd type="none" len="sm" w="sm"/>
            <a:tailEnd type="none" len="sm" w="sm"/>
          </a:ln>
        </p:spPr>
      </p:sp>
      <p:grpSp>
        <p:nvGrpSpPr>
          <p:cNvPr name="Group 14" id="14"/>
          <p:cNvGrpSpPr/>
          <p:nvPr/>
        </p:nvGrpSpPr>
        <p:grpSpPr>
          <a:xfrm rot="0">
            <a:off x="7694619" y="4781423"/>
            <a:ext cx="248663" cy="2486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7" id="17"/>
          <p:cNvSpPr/>
          <p:nvPr/>
        </p:nvSpPr>
        <p:spPr>
          <a:xfrm>
            <a:off x="7828460" y="4517830"/>
            <a:ext cx="2084" cy="371134"/>
          </a:xfrm>
          <a:prstGeom prst="line">
            <a:avLst/>
          </a:prstGeom>
          <a:ln cap="flat" w="28575">
            <a:solidFill>
              <a:srgbClr val="18072B"/>
            </a:solidFill>
            <a:prstDash val="solid"/>
            <a:headEnd type="none" len="sm" w="sm"/>
            <a:tailEnd type="none" len="sm" w="sm"/>
          </a:ln>
        </p:spPr>
      </p:sp>
      <p:grpSp>
        <p:nvGrpSpPr>
          <p:cNvPr name="Group 18" id="18"/>
          <p:cNvGrpSpPr/>
          <p:nvPr/>
        </p:nvGrpSpPr>
        <p:grpSpPr>
          <a:xfrm rot="118667">
            <a:off x="2355620" y="4299130"/>
            <a:ext cx="963844" cy="9638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611981" y="44532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118667">
            <a:off x="3825194" y="4282785"/>
            <a:ext cx="963844" cy="9638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182792" y="5524127"/>
            <a:ext cx="248663" cy="24866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7" id="2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8" id="28"/>
          <p:cNvSpPr/>
          <p:nvPr/>
        </p:nvSpPr>
        <p:spPr>
          <a:xfrm>
            <a:off x="4290484" y="5246342"/>
            <a:ext cx="2084" cy="371134"/>
          </a:xfrm>
          <a:prstGeom prst="line">
            <a:avLst/>
          </a:prstGeom>
          <a:ln cap="flat" w="28575">
            <a:solidFill>
              <a:srgbClr val="18072B"/>
            </a:solidFill>
            <a:prstDash val="solid"/>
            <a:headEnd type="none" len="sm" w="sm"/>
            <a:tailEnd type="none" len="sm" w="sm"/>
          </a:ln>
        </p:spPr>
      </p:sp>
      <p:sp>
        <p:nvSpPr>
          <p:cNvPr name="TextBox 29" id="29"/>
          <p:cNvSpPr txBox="true"/>
          <p:nvPr/>
        </p:nvSpPr>
        <p:spPr>
          <a:xfrm rot="0">
            <a:off x="3273435" y="5828842"/>
            <a:ext cx="2004989" cy="624983"/>
          </a:xfrm>
          <a:prstGeom prst="rect">
            <a:avLst/>
          </a:prstGeom>
        </p:spPr>
        <p:txBody>
          <a:bodyPr anchor="t" rtlCol="false" tIns="0" lIns="0" bIns="0" rIns="0">
            <a:spAutoFit/>
          </a:bodyPr>
          <a:lstStyle/>
          <a:p>
            <a:pPr algn="ctr">
              <a:lnSpc>
                <a:spcPts val="2330"/>
              </a:lnSpc>
            </a:pPr>
            <a:r>
              <a:rPr lang="en-US" sz="1910">
                <a:solidFill>
                  <a:srgbClr val="000000"/>
                </a:solidFill>
                <a:latin typeface="Times New Roman Bold"/>
              </a:rPr>
              <a:t>Outlier </a:t>
            </a:r>
          </a:p>
          <a:p>
            <a:pPr algn="ctr" marL="0" indent="0" lvl="0">
              <a:lnSpc>
                <a:spcPts val="2330"/>
              </a:lnSpc>
              <a:spcBef>
                <a:spcPct val="0"/>
              </a:spcBef>
            </a:pPr>
            <a:r>
              <a:rPr lang="en-US" sz="1910">
                <a:solidFill>
                  <a:srgbClr val="000000"/>
                </a:solidFill>
                <a:latin typeface="Times New Roman Bold"/>
              </a:rPr>
              <a:t>Detection</a:t>
            </a:r>
          </a:p>
        </p:txBody>
      </p:sp>
      <p:sp>
        <p:nvSpPr>
          <p:cNvPr name="AutoShape 30" id="30"/>
          <p:cNvSpPr/>
          <p:nvPr/>
        </p:nvSpPr>
        <p:spPr>
          <a:xfrm flipV="true">
            <a:off x="4307193" y="4835741"/>
            <a:ext cx="1493685" cy="843618"/>
          </a:xfrm>
          <a:prstGeom prst="line">
            <a:avLst/>
          </a:prstGeom>
          <a:ln cap="flat" w="28575">
            <a:solidFill>
              <a:srgbClr val="18072B"/>
            </a:solidFill>
            <a:prstDash val="solid"/>
            <a:headEnd type="none" len="sm" w="sm"/>
            <a:tailEnd type="triangle" len="med" w="lg"/>
          </a:ln>
        </p:spPr>
      </p:sp>
      <p:sp>
        <p:nvSpPr>
          <p:cNvPr name="AutoShape 31" id="31"/>
          <p:cNvSpPr/>
          <p:nvPr/>
        </p:nvSpPr>
        <p:spPr>
          <a:xfrm>
            <a:off x="4431455" y="5648459"/>
            <a:ext cx="1376581" cy="751013"/>
          </a:xfrm>
          <a:prstGeom prst="line">
            <a:avLst/>
          </a:prstGeom>
          <a:ln cap="flat" w="28575">
            <a:solidFill>
              <a:srgbClr val="18072B"/>
            </a:solidFill>
            <a:prstDash val="solid"/>
            <a:headEnd type="none" len="sm" w="sm"/>
            <a:tailEnd type="triangle" len="med" w="lg"/>
          </a:ln>
        </p:spPr>
      </p:sp>
      <p:grpSp>
        <p:nvGrpSpPr>
          <p:cNvPr name="Group 32" id="32"/>
          <p:cNvGrpSpPr/>
          <p:nvPr/>
        </p:nvGrpSpPr>
        <p:grpSpPr>
          <a:xfrm rot="0">
            <a:off x="5683711" y="4770952"/>
            <a:ext cx="248663" cy="24866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4" id="3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5" id="35"/>
          <p:cNvSpPr/>
          <p:nvPr/>
        </p:nvSpPr>
        <p:spPr>
          <a:xfrm>
            <a:off x="5791404" y="4493167"/>
            <a:ext cx="2084" cy="371134"/>
          </a:xfrm>
          <a:prstGeom prst="line">
            <a:avLst/>
          </a:prstGeom>
          <a:ln cap="flat" w="28575">
            <a:solidFill>
              <a:srgbClr val="18072B"/>
            </a:solidFill>
            <a:prstDash val="solid"/>
            <a:headEnd type="none" len="sm" w="sm"/>
            <a:tailEnd type="none" len="sm" w="sm"/>
          </a:ln>
        </p:spPr>
      </p:sp>
      <p:grpSp>
        <p:nvGrpSpPr>
          <p:cNvPr name="Group 36" id="36"/>
          <p:cNvGrpSpPr/>
          <p:nvPr/>
        </p:nvGrpSpPr>
        <p:grpSpPr>
          <a:xfrm rot="0">
            <a:off x="5690682" y="6210330"/>
            <a:ext cx="248663" cy="24866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8" id="3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9" id="39"/>
          <p:cNvSpPr/>
          <p:nvPr/>
        </p:nvSpPr>
        <p:spPr>
          <a:xfrm flipV="true">
            <a:off x="5808105" y="4895284"/>
            <a:ext cx="2034507" cy="14555"/>
          </a:xfrm>
          <a:prstGeom prst="line">
            <a:avLst/>
          </a:prstGeom>
          <a:ln cap="flat" w="28575">
            <a:solidFill>
              <a:srgbClr val="18072B"/>
            </a:solidFill>
            <a:prstDash val="solid"/>
            <a:headEnd type="none" len="sm" w="sm"/>
            <a:tailEnd type="triangle" len="med" w="lg"/>
          </a:ln>
        </p:spPr>
      </p:sp>
      <p:sp>
        <p:nvSpPr>
          <p:cNvPr name="AutoShape 40" id="40"/>
          <p:cNvSpPr/>
          <p:nvPr/>
        </p:nvSpPr>
        <p:spPr>
          <a:xfrm flipV="true">
            <a:off x="5792550" y="6334662"/>
            <a:ext cx="2050167" cy="7278"/>
          </a:xfrm>
          <a:prstGeom prst="line">
            <a:avLst/>
          </a:prstGeom>
          <a:ln cap="flat" w="28575">
            <a:solidFill>
              <a:srgbClr val="18072B"/>
            </a:solidFill>
            <a:prstDash val="solid"/>
            <a:headEnd type="none" len="sm" w="sm"/>
            <a:tailEnd type="triangle" len="med" w="lg"/>
          </a:ln>
        </p:spPr>
      </p:sp>
      <p:grpSp>
        <p:nvGrpSpPr>
          <p:cNvPr name="Group 41" id="41"/>
          <p:cNvGrpSpPr/>
          <p:nvPr/>
        </p:nvGrpSpPr>
        <p:grpSpPr>
          <a:xfrm rot="10736344">
            <a:off x="7694963" y="6219021"/>
            <a:ext cx="248663" cy="2486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3" id="4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4" id="44"/>
          <p:cNvSpPr/>
          <p:nvPr/>
        </p:nvSpPr>
        <p:spPr>
          <a:xfrm flipV="true">
            <a:off x="7858343" y="2875989"/>
            <a:ext cx="1758542" cy="2023144"/>
          </a:xfrm>
          <a:prstGeom prst="line">
            <a:avLst/>
          </a:prstGeom>
          <a:ln cap="flat" w="28575">
            <a:solidFill>
              <a:srgbClr val="18072B"/>
            </a:solidFill>
            <a:prstDash val="solid"/>
            <a:headEnd type="none" len="sm" w="sm"/>
            <a:tailEnd type="triangle" len="med" w="lg"/>
          </a:ln>
        </p:spPr>
      </p:sp>
      <p:sp>
        <p:nvSpPr>
          <p:cNvPr name="AutoShape 45" id="45"/>
          <p:cNvSpPr/>
          <p:nvPr/>
        </p:nvSpPr>
        <p:spPr>
          <a:xfrm flipV="true">
            <a:off x="7975634" y="4931041"/>
            <a:ext cx="1641137" cy="12777"/>
          </a:xfrm>
          <a:prstGeom prst="line">
            <a:avLst/>
          </a:prstGeom>
          <a:ln cap="flat" w="28575">
            <a:solidFill>
              <a:srgbClr val="18072B"/>
            </a:solidFill>
            <a:prstDash val="solid"/>
            <a:headEnd type="none" len="sm" w="sm"/>
            <a:tailEnd type="triangle" len="med" w="lg"/>
          </a:ln>
        </p:spPr>
      </p:sp>
      <p:grpSp>
        <p:nvGrpSpPr>
          <p:cNvPr name="Group 46" id="46"/>
          <p:cNvGrpSpPr/>
          <p:nvPr/>
        </p:nvGrpSpPr>
        <p:grpSpPr>
          <a:xfrm rot="0">
            <a:off x="9485840" y="5876467"/>
            <a:ext cx="5354582" cy="4016035"/>
            <a:chOff x="0" y="0"/>
            <a:chExt cx="1410260" cy="1057721"/>
          </a:xfrm>
        </p:grpSpPr>
        <p:sp>
          <p:nvSpPr>
            <p:cNvPr name="Freeform 47" id="47"/>
            <p:cNvSpPr/>
            <p:nvPr/>
          </p:nvSpPr>
          <p:spPr>
            <a:xfrm flipH="false" flipV="false" rot="0">
              <a:off x="0" y="0"/>
              <a:ext cx="1410260" cy="1057721"/>
            </a:xfrm>
            <a:custGeom>
              <a:avLst/>
              <a:gdLst/>
              <a:ahLst/>
              <a:cxnLst/>
              <a:rect r="r" b="b" t="t" l="l"/>
              <a:pathLst>
                <a:path h="1057721" w="1410260">
                  <a:moveTo>
                    <a:pt x="73738" y="0"/>
                  </a:moveTo>
                  <a:lnTo>
                    <a:pt x="1336522" y="0"/>
                  </a:lnTo>
                  <a:cubicBezTo>
                    <a:pt x="1377247" y="0"/>
                    <a:pt x="1410260" y="33014"/>
                    <a:pt x="1410260" y="73738"/>
                  </a:cubicBezTo>
                  <a:lnTo>
                    <a:pt x="1410260" y="983983"/>
                  </a:lnTo>
                  <a:cubicBezTo>
                    <a:pt x="1410260" y="1024708"/>
                    <a:pt x="1377247" y="1057721"/>
                    <a:pt x="1336522" y="1057721"/>
                  </a:cubicBezTo>
                  <a:lnTo>
                    <a:pt x="73738" y="1057721"/>
                  </a:lnTo>
                  <a:cubicBezTo>
                    <a:pt x="33014" y="1057721"/>
                    <a:pt x="0" y="1024708"/>
                    <a:pt x="0" y="983983"/>
                  </a:cubicBezTo>
                  <a:lnTo>
                    <a:pt x="0" y="73738"/>
                  </a:lnTo>
                  <a:cubicBezTo>
                    <a:pt x="0" y="33014"/>
                    <a:pt x="33014" y="0"/>
                    <a:pt x="73738" y="0"/>
                  </a:cubicBezTo>
                  <a:close/>
                </a:path>
              </a:pathLst>
            </a:custGeom>
            <a:solidFill>
              <a:srgbClr val="FFFDF4"/>
            </a:solidFill>
          </p:spPr>
        </p:sp>
        <p:sp>
          <p:nvSpPr>
            <p:cNvPr name="TextBox 48" id="48"/>
            <p:cNvSpPr txBox="true"/>
            <p:nvPr/>
          </p:nvSpPr>
          <p:spPr>
            <a:xfrm>
              <a:off x="0" y="-57150"/>
              <a:ext cx="1410260" cy="1114871"/>
            </a:xfrm>
            <a:prstGeom prst="rect">
              <a:avLst/>
            </a:prstGeom>
          </p:spPr>
          <p:txBody>
            <a:bodyPr anchor="ctr" rtlCol="false" tIns="50800" lIns="50800" bIns="50800" rIns="50800"/>
            <a:lstStyle/>
            <a:p>
              <a:pPr algn="ctr">
                <a:lnSpc>
                  <a:spcPts val="3049"/>
                </a:lnSpc>
              </a:pPr>
            </a:p>
          </p:txBody>
        </p:sp>
      </p:grpSp>
      <p:sp>
        <p:nvSpPr>
          <p:cNvPr name="AutoShape 49" id="49"/>
          <p:cNvSpPr/>
          <p:nvPr/>
        </p:nvSpPr>
        <p:spPr>
          <a:xfrm>
            <a:off x="7916895" y="6357725"/>
            <a:ext cx="1699876" cy="903398"/>
          </a:xfrm>
          <a:prstGeom prst="line">
            <a:avLst/>
          </a:prstGeom>
          <a:ln cap="flat" w="28575">
            <a:solidFill>
              <a:srgbClr val="18072B"/>
            </a:solidFill>
            <a:prstDash val="solid"/>
            <a:headEnd type="none" len="sm" w="sm"/>
            <a:tailEnd type="triangle" len="med" w="lg"/>
          </a:ln>
        </p:spPr>
      </p:sp>
      <p:sp>
        <p:nvSpPr>
          <p:cNvPr name="AutoShape 50" id="50"/>
          <p:cNvSpPr/>
          <p:nvPr/>
        </p:nvSpPr>
        <p:spPr>
          <a:xfrm flipV="true">
            <a:off x="7849545" y="6326754"/>
            <a:ext cx="1767339" cy="0"/>
          </a:xfrm>
          <a:prstGeom prst="line">
            <a:avLst/>
          </a:prstGeom>
          <a:ln cap="flat" w="28575">
            <a:solidFill>
              <a:srgbClr val="18072B"/>
            </a:solidFill>
            <a:prstDash val="solid"/>
            <a:headEnd type="none" len="sm" w="sm"/>
            <a:tailEnd type="triangle" len="med" w="lg"/>
          </a:ln>
        </p:spPr>
      </p:sp>
      <p:sp>
        <p:nvSpPr>
          <p:cNvPr name="AutoShape 51" id="51"/>
          <p:cNvSpPr/>
          <p:nvPr/>
        </p:nvSpPr>
        <p:spPr>
          <a:xfrm>
            <a:off x="7856263" y="6309004"/>
            <a:ext cx="1760508" cy="2207532"/>
          </a:xfrm>
          <a:prstGeom prst="line">
            <a:avLst/>
          </a:prstGeom>
          <a:ln cap="flat" w="28575">
            <a:solidFill>
              <a:srgbClr val="18072B"/>
            </a:solidFill>
            <a:prstDash val="solid"/>
            <a:headEnd type="none" len="sm" w="sm"/>
            <a:tailEnd type="triangle" len="med" w="lg"/>
          </a:ln>
        </p:spPr>
      </p:sp>
      <p:grpSp>
        <p:nvGrpSpPr>
          <p:cNvPr name="Group 52" id="52"/>
          <p:cNvGrpSpPr/>
          <p:nvPr/>
        </p:nvGrpSpPr>
        <p:grpSpPr>
          <a:xfrm rot="0">
            <a:off x="6724234" y="4719720"/>
            <a:ext cx="248663" cy="248663"/>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a:off x="6831926" y="4441935"/>
            <a:ext cx="2084" cy="371134"/>
          </a:xfrm>
          <a:prstGeom prst="line">
            <a:avLst/>
          </a:prstGeom>
          <a:ln cap="flat" w="28575">
            <a:solidFill>
              <a:srgbClr val="18072B"/>
            </a:solidFill>
            <a:prstDash val="solid"/>
            <a:headEnd type="none" len="sm" w="sm"/>
            <a:tailEnd type="none" len="sm" w="sm"/>
          </a:ln>
        </p:spPr>
      </p:sp>
      <p:grpSp>
        <p:nvGrpSpPr>
          <p:cNvPr name="Group 56" id="56"/>
          <p:cNvGrpSpPr/>
          <p:nvPr/>
        </p:nvGrpSpPr>
        <p:grpSpPr>
          <a:xfrm rot="0">
            <a:off x="6721383" y="6237663"/>
            <a:ext cx="248663" cy="248663"/>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8" id="5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9" id="59"/>
          <p:cNvSpPr/>
          <p:nvPr/>
        </p:nvSpPr>
        <p:spPr>
          <a:xfrm flipV="true">
            <a:off x="7851714" y="3964794"/>
            <a:ext cx="1765057" cy="919090"/>
          </a:xfrm>
          <a:prstGeom prst="line">
            <a:avLst/>
          </a:prstGeom>
          <a:ln cap="flat" w="28575">
            <a:solidFill>
              <a:srgbClr val="18072B"/>
            </a:solidFill>
            <a:prstDash val="solid"/>
            <a:headEnd type="none" len="sm" w="sm"/>
            <a:tailEnd type="triangle" len="med" w="lg"/>
          </a:ln>
        </p:spPr>
      </p:sp>
      <p:sp>
        <p:nvSpPr>
          <p:cNvPr name="Freeform 60" id="60"/>
          <p:cNvSpPr/>
          <p:nvPr/>
        </p:nvSpPr>
        <p:spPr>
          <a:xfrm flipH="false" flipV="false" rot="0">
            <a:off x="7547198" y="3740999"/>
            <a:ext cx="567851" cy="590393"/>
          </a:xfrm>
          <a:custGeom>
            <a:avLst/>
            <a:gdLst/>
            <a:ahLst/>
            <a:cxnLst/>
            <a:rect r="r" b="b" t="t" l="l"/>
            <a:pathLst>
              <a:path h="590393" w="567851">
                <a:moveTo>
                  <a:pt x="0" y="0"/>
                </a:moveTo>
                <a:lnTo>
                  <a:pt x="567851" y="0"/>
                </a:lnTo>
                <a:lnTo>
                  <a:pt x="567851" y="590393"/>
                </a:lnTo>
                <a:lnTo>
                  <a:pt x="0" y="590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1" id="61"/>
          <p:cNvGrpSpPr/>
          <p:nvPr/>
        </p:nvGrpSpPr>
        <p:grpSpPr>
          <a:xfrm rot="118667">
            <a:off x="7363170" y="3554273"/>
            <a:ext cx="963844" cy="96384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118667">
            <a:off x="5326114" y="3529610"/>
            <a:ext cx="963844" cy="96384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6" id="6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7" id="67"/>
          <p:cNvSpPr/>
          <p:nvPr/>
        </p:nvSpPr>
        <p:spPr>
          <a:xfrm flipH="false" flipV="false" rot="0">
            <a:off x="5582475" y="368375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8" id="68"/>
          <p:cNvGrpSpPr/>
          <p:nvPr/>
        </p:nvGrpSpPr>
        <p:grpSpPr>
          <a:xfrm rot="118667">
            <a:off x="6366636" y="3478377"/>
            <a:ext cx="963844" cy="963844"/>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0" id="7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1" id="71"/>
          <p:cNvSpPr/>
          <p:nvPr/>
        </p:nvSpPr>
        <p:spPr>
          <a:xfrm flipH="false" flipV="false" rot="0">
            <a:off x="6622998" y="3632524"/>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2" id="72"/>
          <p:cNvGrpSpPr/>
          <p:nvPr/>
        </p:nvGrpSpPr>
        <p:grpSpPr>
          <a:xfrm rot="-10681332">
            <a:off x="5333092" y="6770401"/>
            <a:ext cx="963844" cy="963844"/>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4" id="7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5" id="75"/>
          <p:cNvSpPr/>
          <p:nvPr/>
        </p:nvSpPr>
        <p:spPr>
          <a:xfrm flipH="false" flipV="false" rot="0">
            <a:off x="5589439" y="69308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6" id="76"/>
          <p:cNvSpPr/>
          <p:nvPr/>
        </p:nvSpPr>
        <p:spPr>
          <a:xfrm flipH="true" flipV="true">
            <a:off x="5829562" y="6399553"/>
            <a:ext cx="2084" cy="371134"/>
          </a:xfrm>
          <a:prstGeom prst="line">
            <a:avLst/>
          </a:prstGeom>
          <a:ln cap="flat" w="28575">
            <a:solidFill>
              <a:srgbClr val="18072B"/>
            </a:solidFill>
            <a:prstDash val="solid"/>
            <a:headEnd type="none" len="sm" w="sm"/>
            <a:tailEnd type="none" len="sm" w="sm"/>
          </a:ln>
        </p:spPr>
      </p:sp>
      <p:sp>
        <p:nvSpPr>
          <p:cNvPr name="Freeform 77" id="77"/>
          <p:cNvSpPr/>
          <p:nvPr/>
        </p:nvSpPr>
        <p:spPr>
          <a:xfrm flipH="false" flipV="false" rot="0">
            <a:off x="7520743" y="6902316"/>
            <a:ext cx="567851" cy="590393"/>
          </a:xfrm>
          <a:custGeom>
            <a:avLst/>
            <a:gdLst/>
            <a:ahLst/>
            <a:cxnLst/>
            <a:rect r="r" b="b" t="t" l="l"/>
            <a:pathLst>
              <a:path h="590393" w="567851">
                <a:moveTo>
                  <a:pt x="0" y="0"/>
                </a:moveTo>
                <a:lnTo>
                  <a:pt x="567851" y="0"/>
                </a:lnTo>
                <a:lnTo>
                  <a:pt x="567851" y="590393"/>
                </a:lnTo>
                <a:lnTo>
                  <a:pt x="0" y="590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8" id="78"/>
          <p:cNvGrpSpPr/>
          <p:nvPr/>
        </p:nvGrpSpPr>
        <p:grpSpPr>
          <a:xfrm rot="-10744987">
            <a:off x="7327335" y="6731324"/>
            <a:ext cx="963844" cy="963844"/>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0" id="8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1" id="81"/>
          <p:cNvSpPr/>
          <p:nvPr/>
        </p:nvSpPr>
        <p:spPr>
          <a:xfrm flipH="true" flipV="true">
            <a:off x="7808013" y="6360354"/>
            <a:ext cx="8955" cy="371032"/>
          </a:xfrm>
          <a:prstGeom prst="line">
            <a:avLst/>
          </a:prstGeom>
          <a:ln cap="flat" w="28575">
            <a:solidFill>
              <a:srgbClr val="18072B"/>
            </a:solidFill>
            <a:prstDash val="solid"/>
            <a:headEnd type="none" len="sm" w="sm"/>
            <a:tailEnd type="none" len="sm" w="sm"/>
          </a:ln>
        </p:spPr>
      </p:sp>
      <p:grpSp>
        <p:nvGrpSpPr>
          <p:cNvPr name="Group 82" id="82"/>
          <p:cNvGrpSpPr/>
          <p:nvPr/>
        </p:nvGrpSpPr>
        <p:grpSpPr>
          <a:xfrm rot="-10681332">
            <a:off x="6363793" y="6797733"/>
            <a:ext cx="963844" cy="96384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4" id="8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5" id="85"/>
          <p:cNvSpPr/>
          <p:nvPr/>
        </p:nvSpPr>
        <p:spPr>
          <a:xfrm flipH="false" flipV="false" rot="0">
            <a:off x="6620140" y="6956186"/>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86" id="86"/>
          <p:cNvSpPr/>
          <p:nvPr/>
        </p:nvSpPr>
        <p:spPr>
          <a:xfrm flipH="true" flipV="true">
            <a:off x="6860263" y="6426886"/>
            <a:ext cx="2084" cy="371134"/>
          </a:xfrm>
          <a:prstGeom prst="line">
            <a:avLst/>
          </a:prstGeom>
          <a:ln cap="flat" w="28575">
            <a:solidFill>
              <a:srgbClr val="18072B"/>
            </a:solidFill>
            <a:prstDash val="solid"/>
            <a:headEnd type="none" len="sm" w="sm"/>
            <a:tailEnd type="none" len="sm" w="sm"/>
          </a:ln>
        </p:spPr>
      </p:sp>
      <p:grpSp>
        <p:nvGrpSpPr>
          <p:cNvPr name="Group 87" id="87"/>
          <p:cNvGrpSpPr/>
          <p:nvPr/>
        </p:nvGrpSpPr>
        <p:grpSpPr>
          <a:xfrm rot="0">
            <a:off x="9628151" y="2579822"/>
            <a:ext cx="786971" cy="786971"/>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89" id="89"/>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90" id="90"/>
          <p:cNvGrpSpPr/>
          <p:nvPr/>
        </p:nvGrpSpPr>
        <p:grpSpPr>
          <a:xfrm rot="0">
            <a:off x="9671536" y="3519912"/>
            <a:ext cx="786971" cy="786971"/>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2" id="92"/>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93" id="93"/>
          <p:cNvGrpSpPr/>
          <p:nvPr/>
        </p:nvGrpSpPr>
        <p:grpSpPr>
          <a:xfrm rot="0">
            <a:off x="9708896" y="4543944"/>
            <a:ext cx="786971" cy="786971"/>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5" id="9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TextBox 96" id="96"/>
          <p:cNvSpPr txBox="true"/>
          <p:nvPr/>
        </p:nvSpPr>
        <p:spPr>
          <a:xfrm rot="0">
            <a:off x="10223944" y="3618669"/>
            <a:ext cx="1867846" cy="624983"/>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Logistic Regression</a:t>
            </a:r>
          </a:p>
        </p:txBody>
      </p:sp>
      <p:sp>
        <p:nvSpPr>
          <p:cNvPr name="TextBox 97" id="97"/>
          <p:cNvSpPr txBox="true"/>
          <p:nvPr/>
        </p:nvSpPr>
        <p:spPr>
          <a:xfrm rot="0">
            <a:off x="10144598" y="4746859"/>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SVM</a:t>
            </a:r>
          </a:p>
        </p:txBody>
      </p:sp>
      <p:sp>
        <p:nvSpPr>
          <p:cNvPr name="Freeform 98" id="98"/>
          <p:cNvSpPr/>
          <p:nvPr/>
        </p:nvSpPr>
        <p:spPr>
          <a:xfrm flipH="false" flipV="false" rot="0">
            <a:off x="9794498" y="266397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9" id="99"/>
          <p:cNvSpPr/>
          <p:nvPr/>
        </p:nvSpPr>
        <p:spPr>
          <a:xfrm flipH="false" flipV="false" rot="0">
            <a:off x="9831644" y="360406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0" id="100"/>
          <p:cNvSpPr/>
          <p:nvPr/>
        </p:nvSpPr>
        <p:spPr>
          <a:xfrm flipH="false" flipV="false" rot="0">
            <a:off x="9874075" y="4621711"/>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1" id="101"/>
          <p:cNvGrpSpPr/>
          <p:nvPr/>
        </p:nvGrpSpPr>
        <p:grpSpPr>
          <a:xfrm rot="0">
            <a:off x="9708896" y="5947823"/>
            <a:ext cx="786971" cy="786971"/>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3" id="103"/>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104" id="104"/>
          <p:cNvGrpSpPr/>
          <p:nvPr/>
        </p:nvGrpSpPr>
        <p:grpSpPr>
          <a:xfrm rot="0">
            <a:off x="9708896" y="6894970"/>
            <a:ext cx="786971" cy="786971"/>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6" id="106"/>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107" id="107"/>
          <p:cNvGrpSpPr/>
          <p:nvPr/>
        </p:nvGrpSpPr>
        <p:grpSpPr>
          <a:xfrm rot="0">
            <a:off x="9708896" y="8016806"/>
            <a:ext cx="786971" cy="786971"/>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9" id="109"/>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TextBox 110" id="110"/>
          <p:cNvSpPr txBox="true"/>
          <p:nvPr/>
        </p:nvSpPr>
        <p:spPr>
          <a:xfrm rot="0">
            <a:off x="10385024" y="6170260"/>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Naive Bayes</a:t>
            </a:r>
          </a:p>
        </p:txBody>
      </p:sp>
      <p:sp>
        <p:nvSpPr>
          <p:cNvPr name="TextBox 111" id="111"/>
          <p:cNvSpPr txBox="true"/>
          <p:nvPr/>
        </p:nvSpPr>
        <p:spPr>
          <a:xfrm rot="0">
            <a:off x="10398607" y="7009182"/>
            <a:ext cx="1867846" cy="624983"/>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Logistic Regression</a:t>
            </a:r>
          </a:p>
        </p:txBody>
      </p:sp>
      <p:sp>
        <p:nvSpPr>
          <p:cNvPr name="TextBox 112" id="112"/>
          <p:cNvSpPr txBox="true"/>
          <p:nvPr/>
        </p:nvSpPr>
        <p:spPr>
          <a:xfrm rot="0">
            <a:off x="10335544" y="8209248"/>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SVM</a:t>
            </a:r>
          </a:p>
        </p:txBody>
      </p:sp>
      <p:sp>
        <p:nvSpPr>
          <p:cNvPr name="Freeform 113" id="113"/>
          <p:cNvSpPr/>
          <p:nvPr/>
        </p:nvSpPr>
        <p:spPr>
          <a:xfrm flipH="false" flipV="false" rot="0">
            <a:off x="9843977" y="6002868"/>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4" id="114"/>
          <p:cNvSpPr/>
          <p:nvPr/>
        </p:nvSpPr>
        <p:spPr>
          <a:xfrm flipH="false" flipV="false" rot="0">
            <a:off x="9857561" y="699541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5" id="115"/>
          <p:cNvSpPr/>
          <p:nvPr/>
        </p:nvSpPr>
        <p:spPr>
          <a:xfrm flipH="false" flipV="false" rot="0">
            <a:off x="9843977" y="8100961"/>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6" id="116"/>
          <p:cNvSpPr/>
          <p:nvPr/>
        </p:nvSpPr>
        <p:spPr>
          <a:xfrm flipH="false" flipV="false" rot="0">
            <a:off x="4065372" y="44532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7" id="117"/>
          <p:cNvSpPr txBox="true"/>
          <p:nvPr/>
        </p:nvSpPr>
        <p:spPr>
          <a:xfrm rot="0">
            <a:off x="12835080" y="9188385"/>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MLP</a:t>
            </a:r>
          </a:p>
        </p:txBody>
      </p:sp>
      <p:grpSp>
        <p:nvGrpSpPr>
          <p:cNvPr name="Group 118" id="118"/>
          <p:cNvGrpSpPr/>
          <p:nvPr/>
        </p:nvGrpSpPr>
        <p:grpSpPr>
          <a:xfrm rot="0">
            <a:off x="12252870" y="8988459"/>
            <a:ext cx="786971" cy="786971"/>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20" id="12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21" id="121"/>
          <p:cNvSpPr/>
          <p:nvPr/>
        </p:nvSpPr>
        <p:spPr>
          <a:xfrm flipH="false" flipV="false" rot="0">
            <a:off x="12419217" y="9072614"/>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2" id="122"/>
          <p:cNvSpPr txBox="true"/>
          <p:nvPr/>
        </p:nvSpPr>
        <p:spPr>
          <a:xfrm rot="0">
            <a:off x="12610050" y="6202832"/>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XGBoost</a:t>
            </a:r>
          </a:p>
        </p:txBody>
      </p:sp>
      <p:grpSp>
        <p:nvGrpSpPr>
          <p:cNvPr name="Group 123" id="123"/>
          <p:cNvGrpSpPr/>
          <p:nvPr/>
        </p:nvGrpSpPr>
        <p:grpSpPr>
          <a:xfrm rot="0">
            <a:off x="12203390" y="6002868"/>
            <a:ext cx="786971" cy="786971"/>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25" id="12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26" id="126"/>
          <p:cNvSpPr/>
          <p:nvPr/>
        </p:nvSpPr>
        <p:spPr>
          <a:xfrm flipH="false" flipV="false" rot="0">
            <a:off x="12369737" y="6087023"/>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7" id="127"/>
          <p:cNvSpPr txBox="true"/>
          <p:nvPr/>
        </p:nvSpPr>
        <p:spPr>
          <a:xfrm rot="0">
            <a:off x="12785601" y="7195343"/>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DTC</a:t>
            </a:r>
          </a:p>
        </p:txBody>
      </p:sp>
      <p:grpSp>
        <p:nvGrpSpPr>
          <p:cNvPr name="Group 128" id="128"/>
          <p:cNvGrpSpPr/>
          <p:nvPr/>
        </p:nvGrpSpPr>
        <p:grpSpPr>
          <a:xfrm rot="0">
            <a:off x="12203390" y="6995417"/>
            <a:ext cx="786971" cy="786971"/>
            <a:chOff x="0" y="0"/>
            <a:chExt cx="812800" cy="812800"/>
          </a:xfrm>
        </p:grpSpPr>
        <p:sp>
          <p:nvSpPr>
            <p:cNvPr name="Freeform 129" id="1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30" id="13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31" id="131"/>
          <p:cNvSpPr/>
          <p:nvPr/>
        </p:nvSpPr>
        <p:spPr>
          <a:xfrm flipH="false" flipV="false" rot="0">
            <a:off x="12369737" y="7079573"/>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2" id="132"/>
          <p:cNvSpPr txBox="true"/>
          <p:nvPr/>
        </p:nvSpPr>
        <p:spPr>
          <a:xfrm rot="0">
            <a:off x="12913535" y="8191864"/>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Random Forest</a:t>
            </a:r>
          </a:p>
        </p:txBody>
      </p:sp>
      <p:grpSp>
        <p:nvGrpSpPr>
          <p:cNvPr name="Group 133" id="133"/>
          <p:cNvGrpSpPr/>
          <p:nvPr/>
        </p:nvGrpSpPr>
        <p:grpSpPr>
          <a:xfrm rot="0">
            <a:off x="12252870" y="7991938"/>
            <a:ext cx="786971" cy="786971"/>
            <a:chOff x="0" y="0"/>
            <a:chExt cx="812800" cy="812800"/>
          </a:xfrm>
        </p:grpSpPr>
        <p:sp>
          <p:nvSpPr>
            <p:cNvPr name="Freeform 134" id="1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35" id="13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36" id="136"/>
          <p:cNvSpPr/>
          <p:nvPr/>
        </p:nvSpPr>
        <p:spPr>
          <a:xfrm flipH="false" flipV="false" rot="0">
            <a:off x="12419217" y="8076093"/>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7" id="137"/>
          <p:cNvSpPr txBox="true"/>
          <p:nvPr/>
        </p:nvSpPr>
        <p:spPr>
          <a:xfrm rot="0">
            <a:off x="12835080" y="4720498"/>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MLP</a:t>
            </a:r>
          </a:p>
        </p:txBody>
      </p:sp>
      <p:grpSp>
        <p:nvGrpSpPr>
          <p:cNvPr name="Group 138" id="138"/>
          <p:cNvGrpSpPr/>
          <p:nvPr/>
        </p:nvGrpSpPr>
        <p:grpSpPr>
          <a:xfrm rot="0">
            <a:off x="12252870" y="4520572"/>
            <a:ext cx="786971" cy="786971"/>
            <a:chOff x="0" y="0"/>
            <a:chExt cx="812800" cy="812800"/>
          </a:xfrm>
        </p:grpSpPr>
        <p:sp>
          <p:nvSpPr>
            <p:cNvPr name="Freeform 139" id="1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40" id="14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41" id="141"/>
          <p:cNvSpPr/>
          <p:nvPr/>
        </p:nvSpPr>
        <p:spPr>
          <a:xfrm flipH="false" flipV="false" rot="0">
            <a:off x="12419217" y="4604727"/>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2" id="142"/>
          <p:cNvSpPr txBox="true"/>
          <p:nvPr/>
        </p:nvSpPr>
        <p:spPr>
          <a:xfrm rot="0">
            <a:off x="12610050" y="1734945"/>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XGBoost</a:t>
            </a:r>
          </a:p>
        </p:txBody>
      </p:sp>
      <p:grpSp>
        <p:nvGrpSpPr>
          <p:cNvPr name="Group 143" id="143"/>
          <p:cNvGrpSpPr/>
          <p:nvPr/>
        </p:nvGrpSpPr>
        <p:grpSpPr>
          <a:xfrm rot="0">
            <a:off x="12203390" y="1534981"/>
            <a:ext cx="786971" cy="786971"/>
            <a:chOff x="0" y="0"/>
            <a:chExt cx="812800" cy="812800"/>
          </a:xfrm>
        </p:grpSpPr>
        <p:sp>
          <p:nvSpPr>
            <p:cNvPr name="Freeform 144" id="1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45" id="14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46" id="146"/>
          <p:cNvSpPr/>
          <p:nvPr/>
        </p:nvSpPr>
        <p:spPr>
          <a:xfrm flipH="false" flipV="false" rot="0">
            <a:off x="12369737" y="1619136"/>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7" id="147"/>
          <p:cNvSpPr txBox="true"/>
          <p:nvPr/>
        </p:nvSpPr>
        <p:spPr>
          <a:xfrm rot="0">
            <a:off x="12785601" y="2727456"/>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DTC</a:t>
            </a:r>
          </a:p>
        </p:txBody>
      </p:sp>
      <p:grpSp>
        <p:nvGrpSpPr>
          <p:cNvPr name="Group 148" id="148"/>
          <p:cNvGrpSpPr/>
          <p:nvPr/>
        </p:nvGrpSpPr>
        <p:grpSpPr>
          <a:xfrm rot="0">
            <a:off x="12203390" y="2527531"/>
            <a:ext cx="786971" cy="786971"/>
            <a:chOff x="0" y="0"/>
            <a:chExt cx="812800" cy="812800"/>
          </a:xfrm>
        </p:grpSpPr>
        <p:sp>
          <p:nvSpPr>
            <p:cNvPr name="Freeform 149" id="1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0" id="15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51" id="151"/>
          <p:cNvSpPr/>
          <p:nvPr/>
        </p:nvSpPr>
        <p:spPr>
          <a:xfrm flipH="false" flipV="false" rot="0">
            <a:off x="12369737" y="2611686"/>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2" id="152"/>
          <p:cNvSpPr txBox="true"/>
          <p:nvPr/>
        </p:nvSpPr>
        <p:spPr>
          <a:xfrm rot="0">
            <a:off x="12913535" y="3723977"/>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Random Forest</a:t>
            </a:r>
          </a:p>
        </p:txBody>
      </p:sp>
      <p:grpSp>
        <p:nvGrpSpPr>
          <p:cNvPr name="Group 153" id="153"/>
          <p:cNvGrpSpPr/>
          <p:nvPr/>
        </p:nvGrpSpPr>
        <p:grpSpPr>
          <a:xfrm rot="0">
            <a:off x="12252870" y="3524051"/>
            <a:ext cx="786971" cy="786971"/>
            <a:chOff x="0" y="0"/>
            <a:chExt cx="812800" cy="812800"/>
          </a:xfrm>
        </p:grpSpPr>
        <p:sp>
          <p:nvSpPr>
            <p:cNvPr name="Freeform 154" id="1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5" id="15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56" id="156"/>
          <p:cNvSpPr/>
          <p:nvPr/>
        </p:nvSpPr>
        <p:spPr>
          <a:xfrm flipH="false" flipV="false" rot="0">
            <a:off x="12419217" y="3608207"/>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7" id="157"/>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158" id="158"/>
          <p:cNvSpPr txBox="true"/>
          <p:nvPr/>
        </p:nvSpPr>
        <p:spPr>
          <a:xfrm rot="0">
            <a:off x="5168106" y="2837338"/>
            <a:ext cx="1110695"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Z-Score</a:t>
            </a:r>
          </a:p>
        </p:txBody>
      </p:sp>
      <p:sp>
        <p:nvSpPr>
          <p:cNvPr name="TextBox 159" id="159"/>
          <p:cNvSpPr txBox="true"/>
          <p:nvPr/>
        </p:nvSpPr>
        <p:spPr>
          <a:xfrm rot="0">
            <a:off x="421579" y="5476502"/>
            <a:ext cx="1593202"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Data </a:t>
            </a:r>
          </a:p>
        </p:txBody>
      </p:sp>
      <p:sp>
        <p:nvSpPr>
          <p:cNvPr name="TextBox 160" id="160"/>
          <p:cNvSpPr txBox="true"/>
          <p:nvPr/>
        </p:nvSpPr>
        <p:spPr>
          <a:xfrm rot="0">
            <a:off x="6926510" y="2831242"/>
            <a:ext cx="2004989" cy="528903"/>
          </a:xfrm>
          <a:prstGeom prst="rect">
            <a:avLst/>
          </a:prstGeom>
        </p:spPr>
        <p:txBody>
          <a:bodyPr anchor="t" rtlCol="false" tIns="0" lIns="0" bIns="0" rIns="0">
            <a:spAutoFit/>
          </a:bodyPr>
          <a:lstStyle/>
          <a:p>
            <a:pPr algn="ctr">
              <a:lnSpc>
                <a:spcPts val="1957"/>
              </a:lnSpc>
            </a:pPr>
            <a:r>
              <a:rPr lang="en-US" sz="1604">
                <a:solidFill>
                  <a:srgbClr val="000000"/>
                </a:solidFill>
                <a:latin typeface="Times New Roman Bold"/>
              </a:rPr>
              <a:t>Model </a:t>
            </a:r>
          </a:p>
          <a:p>
            <a:pPr algn="ctr" marL="0" indent="0" lvl="0">
              <a:lnSpc>
                <a:spcPts val="1957"/>
              </a:lnSpc>
              <a:spcBef>
                <a:spcPct val="0"/>
              </a:spcBef>
            </a:pPr>
            <a:r>
              <a:rPr lang="en-US" sz="1604">
                <a:solidFill>
                  <a:srgbClr val="000000"/>
                </a:solidFill>
                <a:latin typeface="Times New Roman Bold"/>
              </a:rPr>
              <a:t>Application</a:t>
            </a:r>
          </a:p>
        </p:txBody>
      </p:sp>
      <p:sp>
        <p:nvSpPr>
          <p:cNvPr name="TextBox 161" id="161"/>
          <p:cNvSpPr txBox="true"/>
          <p:nvPr/>
        </p:nvSpPr>
        <p:spPr>
          <a:xfrm rot="0">
            <a:off x="5939345" y="2831242"/>
            <a:ext cx="1593202" cy="528903"/>
          </a:xfrm>
          <a:prstGeom prst="rect">
            <a:avLst/>
          </a:prstGeom>
        </p:spPr>
        <p:txBody>
          <a:bodyPr anchor="t" rtlCol="false" tIns="0" lIns="0" bIns="0" rIns="0">
            <a:spAutoFit/>
          </a:bodyPr>
          <a:lstStyle/>
          <a:p>
            <a:pPr algn="ctr" marL="0" indent="0" lvl="0">
              <a:lnSpc>
                <a:spcPts val="1957"/>
              </a:lnSpc>
              <a:spcBef>
                <a:spcPct val="0"/>
              </a:spcBef>
            </a:pPr>
            <a:r>
              <a:rPr lang="en-US" sz="1604">
                <a:solidFill>
                  <a:srgbClr val="000000"/>
                </a:solidFill>
                <a:latin typeface="Times New Roman Bold"/>
              </a:rPr>
              <a:t>Data Preprocessing</a:t>
            </a:r>
          </a:p>
        </p:txBody>
      </p:sp>
      <p:sp>
        <p:nvSpPr>
          <p:cNvPr name="TextBox 162" id="162"/>
          <p:cNvSpPr txBox="true"/>
          <p:nvPr/>
        </p:nvSpPr>
        <p:spPr>
          <a:xfrm rot="0">
            <a:off x="5399666" y="7819407"/>
            <a:ext cx="75436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LOF</a:t>
            </a:r>
          </a:p>
        </p:txBody>
      </p:sp>
      <p:sp>
        <p:nvSpPr>
          <p:cNvPr name="TextBox 163" id="163"/>
          <p:cNvSpPr txBox="true"/>
          <p:nvPr/>
        </p:nvSpPr>
        <p:spPr>
          <a:xfrm rot="0">
            <a:off x="6051964" y="7739823"/>
            <a:ext cx="1593202" cy="528903"/>
          </a:xfrm>
          <a:prstGeom prst="rect">
            <a:avLst/>
          </a:prstGeom>
        </p:spPr>
        <p:txBody>
          <a:bodyPr anchor="t" rtlCol="false" tIns="0" lIns="0" bIns="0" rIns="0">
            <a:spAutoFit/>
          </a:bodyPr>
          <a:lstStyle/>
          <a:p>
            <a:pPr algn="ctr" marL="0" indent="0" lvl="0">
              <a:lnSpc>
                <a:spcPts val="1957"/>
              </a:lnSpc>
              <a:spcBef>
                <a:spcPct val="0"/>
              </a:spcBef>
            </a:pPr>
            <a:r>
              <a:rPr lang="en-US" sz="1604">
                <a:solidFill>
                  <a:srgbClr val="000000"/>
                </a:solidFill>
                <a:latin typeface="Times New Roman Bold"/>
              </a:rPr>
              <a:t>Data Preprocessing</a:t>
            </a:r>
          </a:p>
        </p:txBody>
      </p:sp>
      <p:sp>
        <p:nvSpPr>
          <p:cNvPr name="TextBox 164" id="164"/>
          <p:cNvSpPr txBox="true"/>
          <p:nvPr/>
        </p:nvSpPr>
        <p:spPr>
          <a:xfrm rot="0">
            <a:off x="7071275" y="7739823"/>
            <a:ext cx="2004989" cy="528903"/>
          </a:xfrm>
          <a:prstGeom prst="rect">
            <a:avLst/>
          </a:prstGeom>
        </p:spPr>
        <p:txBody>
          <a:bodyPr anchor="t" rtlCol="false" tIns="0" lIns="0" bIns="0" rIns="0">
            <a:spAutoFit/>
          </a:bodyPr>
          <a:lstStyle/>
          <a:p>
            <a:pPr algn="ctr">
              <a:lnSpc>
                <a:spcPts val="1957"/>
              </a:lnSpc>
            </a:pPr>
            <a:r>
              <a:rPr lang="en-US" sz="1604">
                <a:solidFill>
                  <a:srgbClr val="000000"/>
                </a:solidFill>
                <a:latin typeface="Times New Roman Bold"/>
              </a:rPr>
              <a:t>Model </a:t>
            </a:r>
          </a:p>
          <a:p>
            <a:pPr algn="ctr" marL="0" indent="0" lvl="0">
              <a:lnSpc>
                <a:spcPts val="1957"/>
              </a:lnSpc>
              <a:spcBef>
                <a:spcPct val="0"/>
              </a:spcBef>
            </a:pPr>
            <a:r>
              <a:rPr lang="en-US" sz="1604">
                <a:solidFill>
                  <a:srgbClr val="000000"/>
                </a:solidFill>
                <a:latin typeface="Times New Roman Bold"/>
              </a:rPr>
              <a:t>Application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Data Cleaning</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4961591" y="6790185"/>
            <a:ext cx="1543050" cy="1543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8036018" y="4373876"/>
            <a:ext cx="1543050" cy="15430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11015195" y="1953765"/>
            <a:ext cx="1543050" cy="15430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5" id="15"/>
          <p:cNvSpPr txBox="true"/>
          <p:nvPr/>
        </p:nvSpPr>
        <p:spPr>
          <a:xfrm rot="0">
            <a:off x="6791015" y="6964493"/>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LOF</a:t>
            </a:r>
          </a:p>
        </p:txBody>
      </p:sp>
      <p:sp>
        <p:nvSpPr>
          <p:cNvPr name="TextBox 16" id="16"/>
          <p:cNvSpPr txBox="true"/>
          <p:nvPr/>
        </p:nvSpPr>
        <p:spPr>
          <a:xfrm rot="0">
            <a:off x="9865443" y="4548184"/>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Z-Score</a:t>
            </a:r>
          </a:p>
        </p:txBody>
      </p:sp>
      <p:sp>
        <p:nvSpPr>
          <p:cNvPr name="TextBox 17" id="17"/>
          <p:cNvSpPr txBox="true"/>
          <p:nvPr/>
        </p:nvSpPr>
        <p:spPr>
          <a:xfrm rot="0">
            <a:off x="12844620" y="2128072"/>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Manual CAP</a:t>
            </a:r>
          </a:p>
        </p:txBody>
      </p:sp>
      <p:sp>
        <p:nvSpPr>
          <p:cNvPr name="TextBox 18" id="18"/>
          <p:cNvSpPr txBox="true"/>
          <p:nvPr/>
        </p:nvSpPr>
        <p:spPr>
          <a:xfrm rot="0">
            <a:off x="1028700" y="3126395"/>
            <a:ext cx="7265449" cy="1827149"/>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Outlier Detection and Cleaning</a:t>
            </a:r>
          </a:p>
        </p:txBody>
      </p:sp>
      <p:sp>
        <p:nvSpPr>
          <p:cNvPr name="TextBox 19" id="19"/>
          <p:cNvSpPr txBox="true"/>
          <p:nvPr/>
        </p:nvSpPr>
        <p:spPr>
          <a:xfrm rot="0">
            <a:off x="6791015" y="7523610"/>
            <a:ext cx="4414680" cy="72771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Applied Local Outlier Factor on the Manually Capped Data</a:t>
            </a:r>
          </a:p>
        </p:txBody>
      </p:sp>
      <p:sp>
        <p:nvSpPr>
          <p:cNvPr name="TextBox 20" id="20"/>
          <p:cNvSpPr txBox="true"/>
          <p:nvPr/>
        </p:nvSpPr>
        <p:spPr>
          <a:xfrm rot="0">
            <a:off x="9865443" y="5107301"/>
            <a:ext cx="4414680" cy="72771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Applied Z-Score on the Manually Capped Data</a:t>
            </a:r>
          </a:p>
        </p:txBody>
      </p:sp>
      <p:sp>
        <p:nvSpPr>
          <p:cNvPr name="TextBox 21" id="21"/>
          <p:cNvSpPr txBox="true"/>
          <p:nvPr/>
        </p:nvSpPr>
        <p:spPr>
          <a:xfrm rot="0">
            <a:off x="12844620" y="2687190"/>
            <a:ext cx="4414680" cy="147066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For the original and derived features of Blood Pressure, Values not in the range [0,500] were manually dropped.</a:t>
            </a:r>
          </a:p>
        </p:txBody>
      </p:sp>
      <p:sp>
        <p:nvSpPr>
          <p:cNvPr name="AutoShape 22" id="22"/>
          <p:cNvSpPr/>
          <p:nvPr/>
        </p:nvSpPr>
        <p:spPr>
          <a:xfrm>
            <a:off x="15051960" y="4586284"/>
            <a:ext cx="1675715" cy="0"/>
          </a:xfrm>
          <a:prstGeom prst="line">
            <a:avLst/>
          </a:prstGeom>
          <a:ln cap="flat" w="38100">
            <a:solidFill>
              <a:srgbClr val="3EACA9"/>
            </a:solidFill>
            <a:prstDash val="solid"/>
            <a:headEnd type="none" len="sm" w="sm"/>
            <a:tailEnd type="triangle" len="med" w="lg"/>
          </a:ln>
        </p:spPr>
      </p:sp>
      <p:sp>
        <p:nvSpPr>
          <p:cNvPr name="TextBox 23" id="23"/>
          <p:cNvSpPr txBox="true"/>
          <p:nvPr/>
        </p:nvSpPr>
        <p:spPr>
          <a:xfrm rot="0">
            <a:off x="16908036" y="4408166"/>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
        <p:nvSpPr>
          <p:cNvPr name="TextBox 24" id="24"/>
          <p:cNvSpPr txBox="true"/>
          <p:nvPr/>
        </p:nvSpPr>
        <p:spPr>
          <a:xfrm rot="0">
            <a:off x="13973313" y="4370066"/>
            <a:ext cx="946309"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70,000</a:t>
            </a:r>
          </a:p>
        </p:txBody>
      </p:sp>
      <p:sp>
        <p:nvSpPr>
          <p:cNvPr name="AutoShape 25" id="25"/>
          <p:cNvSpPr/>
          <p:nvPr/>
        </p:nvSpPr>
        <p:spPr>
          <a:xfrm>
            <a:off x="10973548" y="6095044"/>
            <a:ext cx="1675715" cy="0"/>
          </a:xfrm>
          <a:prstGeom prst="line">
            <a:avLst/>
          </a:prstGeom>
          <a:ln cap="flat" w="38100">
            <a:solidFill>
              <a:srgbClr val="3EACA9"/>
            </a:solidFill>
            <a:prstDash val="solid"/>
            <a:headEnd type="none" len="sm" w="sm"/>
            <a:tailEnd type="triangle" len="med" w="lg"/>
          </a:ln>
        </p:spPr>
      </p:sp>
      <p:sp>
        <p:nvSpPr>
          <p:cNvPr name="TextBox 26" id="26"/>
          <p:cNvSpPr txBox="true"/>
          <p:nvPr/>
        </p:nvSpPr>
        <p:spPr>
          <a:xfrm rot="0">
            <a:off x="12811050" y="5916926"/>
            <a:ext cx="886063"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65,048</a:t>
            </a:r>
          </a:p>
        </p:txBody>
      </p:sp>
      <p:sp>
        <p:nvSpPr>
          <p:cNvPr name="TextBox 27" id="27"/>
          <p:cNvSpPr txBox="true"/>
          <p:nvPr/>
        </p:nvSpPr>
        <p:spPr>
          <a:xfrm rot="0">
            <a:off x="9943598" y="5878826"/>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
        <p:nvSpPr>
          <p:cNvPr name="AutoShape 28" id="28"/>
          <p:cNvSpPr/>
          <p:nvPr/>
        </p:nvSpPr>
        <p:spPr>
          <a:xfrm>
            <a:off x="7970023" y="8619938"/>
            <a:ext cx="1675715" cy="0"/>
          </a:xfrm>
          <a:prstGeom prst="line">
            <a:avLst/>
          </a:prstGeom>
          <a:ln cap="flat" w="38100">
            <a:solidFill>
              <a:srgbClr val="3EACA9"/>
            </a:solidFill>
            <a:prstDash val="solid"/>
            <a:headEnd type="none" len="sm" w="sm"/>
            <a:tailEnd type="triangle" len="med" w="lg"/>
          </a:ln>
        </p:spPr>
      </p:sp>
      <p:sp>
        <p:nvSpPr>
          <p:cNvPr name="TextBox 29" id="29"/>
          <p:cNvSpPr txBox="true"/>
          <p:nvPr/>
        </p:nvSpPr>
        <p:spPr>
          <a:xfrm rot="0">
            <a:off x="9848065" y="8441820"/>
            <a:ext cx="804982"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54,981</a:t>
            </a:r>
          </a:p>
        </p:txBody>
      </p:sp>
      <p:sp>
        <p:nvSpPr>
          <p:cNvPr name="TextBox 30" id="30"/>
          <p:cNvSpPr txBox="true"/>
          <p:nvPr/>
        </p:nvSpPr>
        <p:spPr>
          <a:xfrm rot="0">
            <a:off x="6940073" y="8403720"/>
            <a:ext cx="848916" cy="356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Montserrat Classic"/>
              </a:rPr>
              <a:t>68,727</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0648058" y="2364797"/>
            <a:ext cx="7081471" cy="5557405"/>
          </a:xfrm>
          <a:custGeom>
            <a:avLst/>
            <a:gdLst/>
            <a:ahLst/>
            <a:cxnLst/>
            <a:rect r="r" b="b" t="t" l="l"/>
            <a:pathLst>
              <a:path h="5557405" w="7081471">
                <a:moveTo>
                  <a:pt x="0" y="0"/>
                </a:moveTo>
                <a:lnTo>
                  <a:pt x="7081472" y="0"/>
                </a:lnTo>
                <a:lnTo>
                  <a:pt x="7081472" y="5557406"/>
                </a:lnTo>
                <a:lnTo>
                  <a:pt x="0" y="5557406"/>
                </a:lnTo>
                <a:lnTo>
                  <a:pt x="0" y="0"/>
                </a:lnTo>
                <a:close/>
              </a:path>
            </a:pathLst>
          </a:custGeom>
          <a:blipFill>
            <a:blip r:embed="rId4"/>
            <a:stretch>
              <a:fillRect l="-18260" t="-3824" r="-18510" b="-5099"/>
            </a:stretch>
          </a:blipFill>
        </p:spPr>
      </p:sp>
      <p:sp>
        <p:nvSpPr>
          <p:cNvPr name="Freeform 6" id="6"/>
          <p:cNvSpPr/>
          <p:nvPr/>
        </p:nvSpPr>
        <p:spPr>
          <a:xfrm flipH="false" flipV="false" rot="0">
            <a:off x="3901413" y="3662935"/>
            <a:ext cx="3071963" cy="2507004"/>
          </a:xfrm>
          <a:custGeom>
            <a:avLst/>
            <a:gdLst/>
            <a:ahLst/>
            <a:cxnLst/>
            <a:rect r="r" b="b" t="t" l="l"/>
            <a:pathLst>
              <a:path h="2507004" w="3071963">
                <a:moveTo>
                  <a:pt x="0" y="0"/>
                </a:moveTo>
                <a:lnTo>
                  <a:pt x="3071963" y="0"/>
                </a:lnTo>
                <a:lnTo>
                  <a:pt x="3071963" y="2507003"/>
                </a:lnTo>
                <a:lnTo>
                  <a:pt x="0" y="2507003"/>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Z-Score</a:t>
            </a:r>
          </a:p>
        </p:txBody>
      </p:sp>
      <p:sp>
        <p:nvSpPr>
          <p:cNvPr name="TextBox 8" id="8"/>
          <p:cNvSpPr txBox="true"/>
          <p:nvPr/>
        </p:nvSpPr>
        <p:spPr>
          <a:xfrm rot="0">
            <a:off x="2370203" y="3378721"/>
            <a:ext cx="1672797"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Formula</a:t>
            </a:r>
          </a:p>
        </p:txBody>
      </p:sp>
      <p:sp>
        <p:nvSpPr>
          <p:cNvPr name="TextBox 9" id="9"/>
          <p:cNvSpPr txBox="true"/>
          <p:nvPr/>
        </p:nvSpPr>
        <p:spPr>
          <a:xfrm rot="0">
            <a:off x="2370203" y="5885725"/>
            <a:ext cx="3617586" cy="492227"/>
          </a:xfrm>
          <a:prstGeom prst="rect">
            <a:avLst/>
          </a:prstGeom>
        </p:spPr>
        <p:txBody>
          <a:bodyPr anchor="t" rtlCol="false" tIns="0" lIns="0" bIns="0" rIns="0">
            <a:spAutoFit/>
          </a:bodyPr>
          <a:lstStyle/>
          <a:p>
            <a:pPr algn="ctr">
              <a:lnSpc>
                <a:spcPts val="3844"/>
              </a:lnSpc>
              <a:spcBef>
                <a:spcPct val="0"/>
              </a:spcBef>
            </a:pPr>
            <a:r>
              <a:rPr lang="en-US" sz="2745">
                <a:solidFill>
                  <a:srgbClr val="101010"/>
                </a:solidFill>
                <a:latin typeface="Arimo Bold"/>
              </a:rPr>
              <a:t>Lower bound=</a:t>
            </a:r>
            <a:r>
              <a:rPr lang="en-US" sz="2745">
                <a:solidFill>
                  <a:srgbClr val="3175DB"/>
                </a:solidFill>
                <a:latin typeface="Arimo Bold"/>
              </a:rPr>
              <a:t>-2.75</a:t>
            </a:r>
          </a:p>
        </p:txBody>
      </p:sp>
      <p:sp>
        <p:nvSpPr>
          <p:cNvPr name="TextBox 10" id="10"/>
          <p:cNvSpPr txBox="true"/>
          <p:nvPr/>
        </p:nvSpPr>
        <p:spPr>
          <a:xfrm rot="0">
            <a:off x="2370203" y="7628464"/>
            <a:ext cx="3617586"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Final size: </a:t>
            </a:r>
            <a:r>
              <a:rPr lang="en-US" sz="3445">
                <a:solidFill>
                  <a:srgbClr val="000000"/>
                </a:solidFill>
                <a:latin typeface="Arimo Bold"/>
              </a:rPr>
              <a:t>65,048</a:t>
            </a:r>
            <a:r>
              <a:rPr lang="en-US" sz="3445">
                <a:solidFill>
                  <a:srgbClr val="3175DB"/>
                </a:solidFill>
                <a:latin typeface="Arimo Bold"/>
              </a:rPr>
              <a:t> </a:t>
            </a:r>
          </a:p>
        </p:txBody>
      </p:sp>
      <p:sp>
        <p:nvSpPr>
          <p:cNvPr name="TextBox 11" id="11"/>
          <p:cNvSpPr txBox="true"/>
          <p:nvPr/>
        </p:nvSpPr>
        <p:spPr>
          <a:xfrm rot="0">
            <a:off x="2370203" y="6371500"/>
            <a:ext cx="3617586" cy="492227"/>
          </a:xfrm>
          <a:prstGeom prst="rect">
            <a:avLst/>
          </a:prstGeom>
        </p:spPr>
        <p:txBody>
          <a:bodyPr anchor="t" rtlCol="false" tIns="0" lIns="0" bIns="0" rIns="0">
            <a:spAutoFit/>
          </a:bodyPr>
          <a:lstStyle/>
          <a:p>
            <a:pPr algn="ctr">
              <a:lnSpc>
                <a:spcPts val="3844"/>
              </a:lnSpc>
              <a:spcBef>
                <a:spcPct val="0"/>
              </a:spcBef>
            </a:pPr>
            <a:r>
              <a:rPr lang="en-US" sz="2745">
                <a:solidFill>
                  <a:srgbClr val="101010"/>
                </a:solidFill>
                <a:latin typeface="Arimo Bold"/>
              </a:rPr>
              <a:t>Upper bound=</a:t>
            </a:r>
            <a:r>
              <a:rPr lang="en-US" sz="2745">
                <a:solidFill>
                  <a:srgbClr val="3175DB"/>
                </a:solidFill>
                <a:latin typeface="Arimo Bold"/>
              </a:rPr>
              <a:t>2.75</a:t>
            </a:r>
          </a:p>
        </p:txBody>
      </p:sp>
      <p:sp>
        <p:nvSpPr>
          <p:cNvPr name="TextBox 12" id="12"/>
          <p:cNvSpPr txBox="true"/>
          <p:nvPr/>
        </p:nvSpPr>
        <p:spPr>
          <a:xfrm rot="0">
            <a:off x="11423779" y="8055553"/>
            <a:ext cx="6013734" cy="256326"/>
          </a:xfrm>
          <a:prstGeom prst="rect">
            <a:avLst/>
          </a:prstGeom>
        </p:spPr>
        <p:txBody>
          <a:bodyPr anchor="t" rtlCol="false" tIns="0" lIns="0" bIns="0" rIns="0">
            <a:spAutoFit/>
          </a:bodyPr>
          <a:lstStyle/>
          <a:p>
            <a:pPr algn="ctr" marL="0" indent="0" lvl="0">
              <a:lnSpc>
                <a:spcPts val="2146"/>
              </a:lnSpc>
              <a:spcBef>
                <a:spcPct val="0"/>
              </a:spcBef>
            </a:pPr>
            <a:r>
              <a:rPr lang="en-US" sz="1533">
                <a:solidFill>
                  <a:srgbClr val="3175DB"/>
                </a:solidFill>
                <a:latin typeface="Canva Sans"/>
              </a:rPr>
              <a:t>Image Source : </a:t>
            </a:r>
            <a:r>
              <a:rPr lang="en-US" sz="1533" strike="noStrike" u="sng">
                <a:solidFill>
                  <a:srgbClr val="3175DB"/>
                </a:solidFill>
                <a:latin typeface="Canva Sans"/>
                <a:hlinkClick r:id="rId6" tooltip="https://www.simplypsychology.org/z-score.html"/>
              </a:rPr>
              <a:t>https://www.simplypsychology.org/z-score.html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075167" y="2794696"/>
            <a:ext cx="7937064" cy="4325458"/>
          </a:xfrm>
          <a:custGeom>
            <a:avLst/>
            <a:gdLst/>
            <a:ahLst/>
            <a:cxnLst/>
            <a:rect r="r" b="b" t="t" l="l"/>
            <a:pathLst>
              <a:path h="4325458" w="7937064">
                <a:moveTo>
                  <a:pt x="0" y="0"/>
                </a:moveTo>
                <a:lnTo>
                  <a:pt x="7937064" y="0"/>
                </a:lnTo>
                <a:lnTo>
                  <a:pt x="7937064" y="4325458"/>
                </a:lnTo>
                <a:lnTo>
                  <a:pt x="0" y="4325458"/>
                </a:lnTo>
                <a:lnTo>
                  <a:pt x="0" y="0"/>
                </a:lnTo>
                <a:close/>
              </a:path>
            </a:pathLst>
          </a:custGeom>
          <a:blipFill>
            <a:blip r:embed="rId4"/>
            <a:stretch>
              <a:fillRect l="0" t="0" r="0" b="-3216"/>
            </a:stretch>
          </a:blipFill>
        </p:spPr>
      </p:sp>
      <p:sp>
        <p:nvSpPr>
          <p:cNvPr name="Freeform 6" id="6"/>
          <p:cNvSpPr/>
          <p:nvPr/>
        </p:nvSpPr>
        <p:spPr>
          <a:xfrm flipH="false" flipV="false" rot="0">
            <a:off x="10201651" y="2532076"/>
            <a:ext cx="7605581" cy="5704186"/>
          </a:xfrm>
          <a:custGeom>
            <a:avLst/>
            <a:gdLst/>
            <a:ahLst/>
            <a:cxnLst/>
            <a:rect r="r" b="b" t="t" l="l"/>
            <a:pathLst>
              <a:path h="5704186" w="7605581">
                <a:moveTo>
                  <a:pt x="0" y="0"/>
                </a:moveTo>
                <a:lnTo>
                  <a:pt x="7605580" y="0"/>
                </a:lnTo>
                <a:lnTo>
                  <a:pt x="7605580" y="5704186"/>
                </a:lnTo>
                <a:lnTo>
                  <a:pt x="0" y="5704186"/>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Local Outlier Factor</a:t>
            </a:r>
          </a:p>
        </p:txBody>
      </p:sp>
      <p:sp>
        <p:nvSpPr>
          <p:cNvPr name="TextBox 8" id="8"/>
          <p:cNvSpPr txBox="true"/>
          <p:nvPr/>
        </p:nvSpPr>
        <p:spPr>
          <a:xfrm rot="0">
            <a:off x="472678" y="1924279"/>
            <a:ext cx="2990349"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Formula</a:t>
            </a:r>
          </a:p>
        </p:txBody>
      </p:sp>
      <p:sp>
        <p:nvSpPr>
          <p:cNvPr name="TextBox 9" id="9"/>
          <p:cNvSpPr txBox="true"/>
          <p:nvPr/>
        </p:nvSpPr>
        <p:spPr>
          <a:xfrm rot="0">
            <a:off x="1075167" y="7628464"/>
            <a:ext cx="3617586" cy="607797"/>
          </a:xfrm>
          <a:prstGeom prst="rect">
            <a:avLst/>
          </a:prstGeom>
        </p:spPr>
        <p:txBody>
          <a:bodyPr anchor="t" rtlCol="false" tIns="0" lIns="0" bIns="0" rIns="0">
            <a:spAutoFit/>
          </a:bodyPr>
          <a:lstStyle/>
          <a:p>
            <a:pPr algn="ctr">
              <a:lnSpc>
                <a:spcPts val="4824"/>
              </a:lnSpc>
              <a:spcBef>
                <a:spcPct val="0"/>
              </a:spcBef>
            </a:pPr>
            <a:r>
              <a:rPr lang="en-US" sz="3445">
                <a:solidFill>
                  <a:srgbClr val="3175DB"/>
                </a:solidFill>
                <a:latin typeface="Arimo Bold"/>
              </a:rPr>
              <a:t>Final size: </a:t>
            </a:r>
            <a:r>
              <a:rPr lang="en-US" sz="3445">
                <a:solidFill>
                  <a:srgbClr val="000000"/>
                </a:solidFill>
                <a:latin typeface="Arimo Bold"/>
              </a:rPr>
              <a:t>54,981</a:t>
            </a:r>
            <a:r>
              <a:rPr lang="en-US" sz="3445">
                <a:solidFill>
                  <a:srgbClr val="3175DB"/>
                </a:solidFill>
                <a:latin typeface="Arimo Bold"/>
              </a:rPr>
              <a:t> </a:t>
            </a:r>
          </a:p>
        </p:txBody>
      </p:sp>
      <p:sp>
        <p:nvSpPr>
          <p:cNvPr name="TextBox 10" id="10"/>
          <p:cNvSpPr txBox="true"/>
          <p:nvPr/>
        </p:nvSpPr>
        <p:spPr>
          <a:xfrm rot="0">
            <a:off x="10348211" y="8093811"/>
            <a:ext cx="7545343" cy="256326"/>
          </a:xfrm>
          <a:prstGeom prst="rect">
            <a:avLst/>
          </a:prstGeom>
        </p:spPr>
        <p:txBody>
          <a:bodyPr anchor="t" rtlCol="false" tIns="0" lIns="0" bIns="0" rIns="0">
            <a:spAutoFit/>
          </a:bodyPr>
          <a:lstStyle/>
          <a:p>
            <a:pPr algn="ctr">
              <a:lnSpc>
                <a:spcPts val="2146"/>
              </a:lnSpc>
            </a:pPr>
            <a:r>
              <a:rPr lang="en-US" sz="1533">
                <a:solidFill>
                  <a:srgbClr val="3175DB"/>
                </a:solidFill>
                <a:latin typeface="Canva Sans"/>
              </a:rPr>
              <a:t>Image Source: </a:t>
            </a:r>
            <a:r>
              <a:rPr lang="en-US" sz="1533" u="sng">
                <a:solidFill>
                  <a:srgbClr val="3175DB"/>
                </a:solidFill>
                <a:latin typeface="Canva Sans"/>
                <a:hlinkClick r:id="rId6" tooltip="https://scikit-learn.org/0.19/auto_examples/neighbors/plot_lof.html"/>
              </a:rPr>
              <a:t>https://scikit-learn.org/0.19/auto_examples/neighbors/plot_lof.html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Data Pre-Processing</a:t>
            </a:r>
          </a:p>
        </p:txBody>
      </p:sp>
      <p:sp>
        <p:nvSpPr>
          <p:cNvPr name="TextBox 6" id="6"/>
          <p:cNvSpPr txBox="true"/>
          <p:nvPr/>
        </p:nvSpPr>
        <p:spPr>
          <a:xfrm rot="0">
            <a:off x="1075167" y="5191125"/>
            <a:ext cx="7265449" cy="1827149"/>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Data Standardization</a:t>
            </a:r>
          </a:p>
        </p:txBody>
      </p:sp>
      <p:sp>
        <p:nvSpPr>
          <p:cNvPr name="TextBox 7" id="7"/>
          <p:cNvSpPr txBox="true"/>
          <p:nvPr/>
        </p:nvSpPr>
        <p:spPr>
          <a:xfrm rot="0">
            <a:off x="2736568" y="7093144"/>
            <a:ext cx="6630116"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StandardScaler()</a:t>
            </a:r>
          </a:p>
        </p:txBody>
      </p:sp>
      <p:sp>
        <p:nvSpPr>
          <p:cNvPr name="TextBox 8" id="8"/>
          <p:cNvSpPr txBox="true"/>
          <p:nvPr/>
        </p:nvSpPr>
        <p:spPr>
          <a:xfrm rot="0">
            <a:off x="929850" y="1794546"/>
            <a:ext cx="7265449" cy="922274"/>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Train-Test-Split</a:t>
            </a:r>
          </a:p>
        </p:txBody>
      </p:sp>
      <p:sp>
        <p:nvSpPr>
          <p:cNvPr name="TextBox 9" id="9"/>
          <p:cNvSpPr txBox="true"/>
          <p:nvPr/>
        </p:nvSpPr>
        <p:spPr>
          <a:xfrm rot="0">
            <a:off x="3425556" y="2973995"/>
            <a:ext cx="6630116"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70:30</a:t>
            </a:r>
          </a:p>
        </p:txBody>
      </p:sp>
      <p:sp>
        <p:nvSpPr>
          <p:cNvPr name="TextBox 10" id="10"/>
          <p:cNvSpPr txBox="true"/>
          <p:nvPr/>
        </p:nvSpPr>
        <p:spPr>
          <a:xfrm rot="0">
            <a:off x="3471982" y="9721893"/>
            <a:ext cx="13167380" cy="256326"/>
          </a:xfrm>
          <a:prstGeom prst="rect">
            <a:avLst/>
          </a:prstGeom>
        </p:spPr>
        <p:txBody>
          <a:bodyPr anchor="t" rtlCol="false" tIns="0" lIns="0" bIns="0" rIns="0">
            <a:spAutoFit/>
          </a:bodyPr>
          <a:lstStyle/>
          <a:p>
            <a:pPr algn="ctr" marL="0" indent="0" lvl="0">
              <a:lnSpc>
                <a:spcPts val="2146"/>
              </a:lnSpc>
              <a:spcBef>
                <a:spcPct val="0"/>
              </a:spcBef>
            </a:pPr>
            <a:r>
              <a:rPr lang="en-US" sz="1533">
                <a:solidFill>
                  <a:srgbClr val="3175DB"/>
                </a:solidFill>
                <a:latin typeface="Canva Sans"/>
              </a:rPr>
              <a:t>Image Source:</a:t>
            </a:r>
            <a:r>
              <a:rPr lang="en-US" sz="1533" u="sng">
                <a:solidFill>
                  <a:srgbClr val="3175DB"/>
                </a:solidFill>
                <a:latin typeface="Canva Sans"/>
                <a:hlinkClick r:id="rId4" tooltip="https://stackoverflow.com/questions/39120942/difference-between-standardscaler-and-normalizer-in-sklearn-preprocessing"/>
              </a:rPr>
              <a:t> </a:t>
            </a:r>
            <a:r>
              <a:rPr lang="en-US" sz="1533" strike="noStrike" u="sng">
                <a:solidFill>
                  <a:srgbClr val="3175DB"/>
                </a:solidFill>
                <a:latin typeface="Canva Sans"/>
                <a:hlinkClick r:id="rId5" tooltip="https://stackoverflow.com/questions/39120942/difference-between-standardscaler-and-normalizer-in-sklearn-preprocessing"/>
              </a:rPr>
              <a:t>https://stackoverflow.com/questions/39120942/difference-between-standardscaler-and-normalizer-in-sklearn-preprocessing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159353" y="813462"/>
            <a:ext cx="9404350"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Outline</a:t>
            </a:r>
          </a:p>
        </p:txBody>
      </p:sp>
      <p:sp>
        <p:nvSpPr>
          <p:cNvPr name="AutoShape 5" id="5"/>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01075" y="2689163"/>
            <a:ext cx="6897654" cy="5580381"/>
          </a:xfrm>
          <a:prstGeom prst="rect">
            <a:avLst/>
          </a:prstGeom>
        </p:spPr>
        <p:txBody>
          <a:bodyPr anchor="t" rtlCol="false" tIns="0" lIns="0" bIns="0" rIns="0">
            <a:spAutoFit/>
          </a:bodyPr>
          <a:lstStyle/>
          <a:p>
            <a:pPr marL="690879" indent="-345439" lvl="1">
              <a:lnSpc>
                <a:spcPts val="6399"/>
              </a:lnSpc>
              <a:buFont typeface="Arial"/>
              <a:buChar char="•"/>
            </a:pPr>
            <a:r>
              <a:rPr lang="en-US" sz="3199">
                <a:solidFill>
                  <a:srgbClr val="000000"/>
                </a:solidFill>
                <a:latin typeface="Canva Sans Bold"/>
              </a:rPr>
              <a:t>Introduction and Motivation</a:t>
            </a:r>
          </a:p>
          <a:p>
            <a:pPr marL="690879" indent="-345439" lvl="1">
              <a:lnSpc>
                <a:spcPts val="6399"/>
              </a:lnSpc>
              <a:buFont typeface="Arial"/>
              <a:buChar char="•"/>
            </a:pPr>
            <a:r>
              <a:rPr lang="en-US" sz="3199">
                <a:solidFill>
                  <a:srgbClr val="000000"/>
                </a:solidFill>
                <a:latin typeface="Canva Sans Bold"/>
              </a:rPr>
              <a:t>Literature Review</a:t>
            </a:r>
          </a:p>
          <a:p>
            <a:pPr marL="690879" indent="-345439" lvl="1">
              <a:lnSpc>
                <a:spcPts val="6399"/>
              </a:lnSpc>
              <a:buFont typeface="Arial"/>
              <a:buChar char="•"/>
            </a:pPr>
            <a:r>
              <a:rPr lang="en-US" sz="3199">
                <a:solidFill>
                  <a:srgbClr val="000000"/>
                </a:solidFill>
                <a:latin typeface="Canva Sans Bold"/>
              </a:rPr>
              <a:t>Dataset Description</a:t>
            </a:r>
          </a:p>
          <a:p>
            <a:pPr marL="690879" indent="-345439" lvl="1">
              <a:lnSpc>
                <a:spcPts val="6399"/>
              </a:lnSpc>
              <a:buFont typeface="Arial"/>
              <a:buChar char="•"/>
            </a:pPr>
            <a:r>
              <a:rPr lang="en-US" sz="3199">
                <a:solidFill>
                  <a:srgbClr val="000000"/>
                </a:solidFill>
                <a:latin typeface="Canva Sans Bold"/>
              </a:rPr>
              <a:t>Models and Methodologies</a:t>
            </a:r>
          </a:p>
          <a:p>
            <a:pPr marL="690879" indent="-345439" lvl="1">
              <a:lnSpc>
                <a:spcPts val="6399"/>
              </a:lnSpc>
              <a:buFont typeface="Arial"/>
              <a:buChar char="•"/>
            </a:pPr>
            <a:r>
              <a:rPr lang="en-US" sz="3199">
                <a:solidFill>
                  <a:srgbClr val="000000"/>
                </a:solidFill>
                <a:latin typeface="Canva Sans Bold"/>
              </a:rPr>
              <a:t>Result Analysis and Conclusion</a:t>
            </a:r>
          </a:p>
          <a:p>
            <a:pPr marL="690879" indent="-345439" lvl="1">
              <a:lnSpc>
                <a:spcPts val="6399"/>
              </a:lnSpc>
              <a:buFont typeface="Arial"/>
              <a:buChar char="•"/>
            </a:pPr>
            <a:r>
              <a:rPr lang="en-US" sz="3199">
                <a:solidFill>
                  <a:srgbClr val="000000"/>
                </a:solidFill>
                <a:latin typeface="Canva Sans Bold"/>
              </a:rPr>
              <a:t>Timeline</a:t>
            </a:r>
          </a:p>
          <a:p>
            <a:pPr marL="690879" indent="-345439" lvl="1">
              <a:lnSpc>
                <a:spcPts val="6399"/>
              </a:lnSpc>
              <a:buFont typeface="Arial"/>
              <a:buChar char="•"/>
            </a:pPr>
            <a:r>
              <a:rPr lang="en-US" sz="3199">
                <a:solidFill>
                  <a:srgbClr val="000000"/>
                </a:solidFill>
                <a:latin typeface="Canva Sans Bold"/>
              </a:rPr>
              <a:t>Contributions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6" y="1318129"/>
            <a:ext cx="16105576" cy="19050"/>
          </a:xfrm>
          <a:prstGeom prst="line">
            <a:avLst/>
          </a:prstGeom>
          <a:ln cap="flat" w="38100">
            <a:solidFill>
              <a:srgbClr val="3EACA9"/>
            </a:solidFill>
            <a:prstDash val="solid"/>
            <a:headEnd type="none" len="sm" w="sm"/>
            <a:tailEnd type="none" len="sm" w="sm"/>
          </a:ln>
        </p:spPr>
      </p:sp>
      <p:sp>
        <p:nvSpPr>
          <p:cNvPr name="Freeform 3" id="3"/>
          <p:cNvSpPr/>
          <p:nvPr/>
        </p:nvSpPr>
        <p:spPr>
          <a:xfrm flipH="false" flipV="false" rot="0">
            <a:off x="16091319" y="395288"/>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grpSp>
        <p:nvGrpSpPr>
          <p:cNvPr name="Group 4" id="4"/>
          <p:cNvGrpSpPr/>
          <p:nvPr/>
        </p:nvGrpSpPr>
        <p:grpSpPr>
          <a:xfrm rot="0">
            <a:off x="9426799" y="1436488"/>
            <a:ext cx="5354582" cy="4016035"/>
            <a:chOff x="0" y="0"/>
            <a:chExt cx="1410260" cy="1057721"/>
          </a:xfrm>
        </p:grpSpPr>
        <p:sp>
          <p:nvSpPr>
            <p:cNvPr name="Freeform 5" id="5"/>
            <p:cNvSpPr/>
            <p:nvPr/>
          </p:nvSpPr>
          <p:spPr>
            <a:xfrm flipH="false" flipV="false" rot="0">
              <a:off x="0" y="0"/>
              <a:ext cx="1410260" cy="1057721"/>
            </a:xfrm>
            <a:custGeom>
              <a:avLst/>
              <a:gdLst/>
              <a:ahLst/>
              <a:cxnLst/>
              <a:rect r="r" b="b" t="t" l="l"/>
              <a:pathLst>
                <a:path h="1057721" w="1410260">
                  <a:moveTo>
                    <a:pt x="73738" y="0"/>
                  </a:moveTo>
                  <a:lnTo>
                    <a:pt x="1336522" y="0"/>
                  </a:lnTo>
                  <a:cubicBezTo>
                    <a:pt x="1377247" y="0"/>
                    <a:pt x="1410260" y="33014"/>
                    <a:pt x="1410260" y="73738"/>
                  </a:cubicBezTo>
                  <a:lnTo>
                    <a:pt x="1410260" y="983983"/>
                  </a:lnTo>
                  <a:cubicBezTo>
                    <a:pt x="1410260" y="1024708"/>
                    <a:pt x="1377247" y="1057721"/>
                    <a:pt x="1336522" y="1057721"/>
                  </a:cubicBezTo>
                  <a:lnTo>
                    <a:pt x="73738" y="1057721"/>
                  </a:lnTo>
                  <a:cubicBezTo>
                    <a:pt x="33014" y="1057721"/>
                    <a:pt x="0" y="1024708"/>
                    <a:pt x="0" y="983983"/>
                  </a:cubicBezTo>
                  <a:lnTo>
                    <a:pt x="0" y="73738"/>
                  </a:lnTo>
                  <a:cubicBezTo>
                    <a:pt x="0" y="33014"/>
                    <a:pt x="33014" y="0"/>
                    <a:pt x="73738" y="0"/>
                  </a:cubicBezTo>
                  <a:close/>
                </a:path>
              </a:pathLst>
            </a:custGeom>
            <a:solidFill>
              <a:srgbClr val="FFFDF4"/>
            </a:solidFill>
          </p:spPr>
        </p:sp>
        <p:sp>
          <p:nvSpPr>
            <p:cNvPr name="TextBox 6" id="6"/>
            <p:cNvSpPr txBox="true"/>
            <p:nvPr/>
          </p:nvSpPr>
          <p:spPr>
            <a:xfrm>
              <a:off x="0" y="-57150"/>
              <a:ext cx="1410260" cy="1114871"/>
            </a:xfrm>
            <a:prstGeom prst="rect">
              <a:avLst/>
            </a:prstGeom>
          </p:spPr>
          <p:txBody>
            <a:bodyPr anchor="ctr" rtlCol="false" tIns="50800" lIns="50800" bIns="50800" rIns="50800"/>
            <a:lstStyle/>
            <a:p>
              <a:pPr algn="ctr">
                <a:lnSpc>
                  <a:spcPts val="3049"/>
                </a:lnSpc>
              </a:pPr>
            </a:p>
          </p:txBody>
        </p:sp>
      </p:grpSp>
      <p:sp>
        <p:nvSpPr>
          <p:cNvPr name="TextBox 7" id="7"/>
          <p:cNvSpPr txBox="true"/>
          <p:nvPr/>
        </p:nvSpPr>
        <p:spPr>
          <a:xfrm rot="0">
            <a:off x="10210361" y="2779747"/>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Naive Bayes</a:t>
            </a:r>
          </a:p>
        </p:txBody>
      </p:sp>
      <p:sp>
        <p:nvSpPr>
          <p:cNvPr name="AutoShape 8" id="8"/>
          <p:cNvSpPr/>
          <p:nvPr/>
        </p:nvSpPr>
        <p:spPr>
          <a:xfrm flipV="true">
            <a:off x="1571305" y="5648459"/>
            <a:ext cx="2860150" cy="0"/>
          </a:xfrm>
          <a:prstGeom prst="line">
            <a:avLst/>
          </a:prstGeom>
          <a:ln cap="flat" w="28575">
            <a:solidFill>
              <a:srgbClr val="18072B"/>
            </a:solidFill>
            <a:prstDash val="solid"/>
            <a:headEnd type="none" len="sm" w="sm"/>
            <a:tailEnd type="triangle" len="med" w="lg"/>
          </a:ln>
        </p:spPr>
      </p:sp>
      <p:sp>
        <p:nvSpPr>
          <p:cNvPr name="TextBox 9" id="9"/>
          <p:cNvSpPr txBox="true"/>
          <p:nvPr/>
        </p:nvSpPr>
        <p:spPr>
          <a:xfrm rot="0">
            <a:off x="1803860" y="5922863"/>
            <a:ext cx="2004989"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Data input</a:t>
            </a:r>
          </a:p>
        </p:txBody>
      </p:sp>
      <p:grpSp>
        <p:nvGrpSpPr>
          <p:cNvPr name="Group 10" id="10"/>
          <p:cNvGrpSpPr/>
          <p:nvPr/>
        </p:nvGrpSpPr>
        <p:grpSpPr>
          <a:xfrm rot="0">
            <a:off x="2713217" y="5540472"/>
            <a:ext cx="248663" cy="2486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3" id="13"/>
          <p:cNvSpPr/>
          <p:nvPr/>
        </p:nvSpPr>
        <p:spPr>
          <a:xfrm>
            <a:off x="2820910" y="5262687"/>
            <a:ext cx="2084" cy="371134"/>
          </a:xfrm>
          <a:prstGeom prst="line">
            <a:avLst/>
          </a:prstGeom>
          <a:ln cap="flat" w="28575">
            <a:solidFill>
              <a:srgbClr val="18072B"/>
            </a:solidFill>
            <a:prstDash val="solid"/>
            <a:headEnd type="none" len="sm" w="sm"/>
            <a:tailEnd type="none" len="sm" w="sm"/>
          </a:ln>
        </p:spPr>
      </p:sp>
      <p:grpSp>
        <p:nvGrpSpPr>
          <p:cNvPr name="Group 14" id="14"/>
          <p:cNvGrpSpPr/>
          <p:nvPr/>
        </p:nvGrpSpPr>
        <p:grpSpPr>
          <a:xfrm rot="0">
            <a:off x="7694619" y="4781423"/>
            <a:ext cx="248663" cy="2486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17" id="17"/>
          <p:cNvSpPr/>
          <p:nvPr/>
        </p:nvSpPr>
        <p:spPr>
          <a:xfrm>
            <a:off x="7828460" y="4517830"/>
            <a:ext cx="2084" cy="371134"/>
          </a:xfrm>
          <a:prstGeom prst="line">
            <a:avLst/>
          </a:prstGeom>
          <a:ln cap="flat" w="28575">
            <a:solidFill>
              <a:srgbClr val="18072B"/>
            </a:solidFill>
            <a:prstDash val="solid"/>
            <a:headEnd type="none" len="sm" w="sm"/>
            <a:tailEnd type="none" len="sm" w="sm"/>
          </a:ln>
        </p:spPr>
      </p:sp>
      <p:grpSp>
        <p:nvGrpSpPr>
          <p:cNvPr name="Group 18" id="18"/>
          <p:cNvGrpSpPr/>
          <p:nvPr/>
        </p:nvGrpSpPr>
        <p:grpSpPr>
          <a:xfrm rot="118667">
            <a:off x="2355620" y="4299130"/>
            <a:ext cx="963844" cy="96384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2611981" y="44532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118667">
            <a:off x="3825194" y="4282785"/>
            <a:ext cx="963844" cy="96384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4182792" y="5524127"/>
            <a:ext cx="248663" cy="24866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27" id="2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28" id="28"/>
          <p:cNvSpPr/>
          <p:nvPr/>
        </p:nvSpPr>
        <p:spPr>
          <a:xfrm>
            <a:off x="4290484" y="5246342"/>
            <a:ext cx="2084" cy="371134"/>
          </a:xfrm>
          <a:prstGeom prst="line">
            <a:avLst/>
          </a:prstGeom>
          <a:ln cap="flat" w="28575">
            <a:solidFill>
              <a:srgbClr val="18072B"/>
            </a:solidFill>
            <a:prstDash val="solid"/>
            <a:headEnd type="none" len="sm" w="sm"/>
            <a:tailEnd type="none" len="sm" w="sm"/>
          </a:ln>
        </p:spPr>
      </p:sp>
      <p:sp>
        <p:nvSpPr>
          <p:cNvPr name="TextBox 29" id="29"/>
          <p:cNvSpPr txBox="true"/>
          <p:nvPr/>
        </p:nvSpPr>
        <p:spPr>
          <a:xfrm rot="0">
            <a:off x="3273435" y="5828842"/>
            <a:ext cx="2004989" cy="624983"/>
          </a:xfrm>
          <a:prstGeom prst="rect">
            <a:avLst/>
          </a:prstGeom>
        </p:spPr>
        <p:txBody>
          <a:bodyPr anchor="t" rtlCol="false" tIns="0" lIns="0" bIns="0" rIns="0">
            <a:spAutoFit/>
          </a:bodyPr>
          <a:lstStyle/>
          <a:p>
            <a:pPr algn="ctr">
              <a:lnSpc>
                <a:spcPts val="2330"/>
              </a:lnSpc>
            </a:pPr>
            <a:r>
              <a:rPr lang="en-US" sz="1910">
                <a:solidFill>
                  <a:srgbClr val="000000"/>
                </a:solidFill>
                <a:latin typeface="Times New Roman Bold"/>
              </a:rPr>
              <a:t>Outlier </a:t>
            </a:r>
          </a:p>
          <a:p>
            <a:pPr algn="ctr" marL="0" indent="0" lvl="0">
              <a:lnSpc>
                <a:spcPts val="2330"/>
              </a:lnSpc>
              <a:spcBef>
                <a:spcPct val="0"/>
              </a:spcBef>
            </a:pPr>
            <a:r>
              <a:rPr lang="en-US" sz="1910">
                <a:solidFill>
                  <a:srgbClr val="000000"/>
                </a:solidFill>
                <a:latin typeface="Times New Roman Bold"/>
              </a:rPr>
              <a:t>Detection</a:t>
            </a:r>
          </a:p>
        </p:txBody>
      </p:sp>
      <p:sp>
        <p:nvSpPr>
          <p:cNvPr name="AutoShape 30" id="30"/>
          <p:cNvSpPr/>
          <p:nvPr/>
        </p:nvSpPr>
        <p:spPr>
          <a:xfrm flipV="true">
            <a:off x="4307193" y="4835741"/>
            <a:ext cx="1493685" cy="843618"/>
          </a:xfrm>
          <a:prstGeom prst="line">
            <a:avLst/>
          </a:prstGeom>
          <a:ln cap="flat" w="28575">
            <a:solidFill>
              <a:srgbClr val="18072B"/>
            </a:solidFill>
            <a:prstDash val="solid"/>
            <a:headEnd type="none" len="sm" w="sm"/>
            <a:tailEnd type="triangle" len="med" w="lg"/>
          </a:ln>
        </p:spPr>
      </p:sp>
      <p:sp>
        <p:nvSpPr>
          <p:cNvPr name="AutoShape 31" id="31"/>
          <p:cNvSpPr/>
          <p:nvPr/>
        </p:nvSpPr>
        <p:spPr>
          <a:xfrm>
            <a:off x="4431455" y="5648459"/>
            <a:ext cx="1376581" cy="751013"/>
          </a:xfrm>
          <a:prstGeom prst="line">
            <a:avLst/>
          </a:prstGeom>
          <a:ln cap="flat" w="28575">
            <a:solidFill>
              <a:srgbClr val="18072B"/>
            </a:solidFill>
            <a:prstDash val="solid"/>
            <a:headEnd type="none" len="sm" w="sm"/>
            <a:tailEnd type="triangle" len="med" w="lg"/>
          </a:ln>
        </p:spPr>
      </p:sp>
      <p:grpSp>
        <p:nvGrpSpPr>
          <p:cNvPr name="Group 32" id="32"/>
          <p:cNvGrpSpPr/>
          <p:nvPr/>
        </p:nvGrpSpPr>
        <p:grpSpPr>
          <a:xfrm rot="0">
            <a:off x="5683711" y="4770952"/>
            <a:ext cx="248663" cy="24866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4" id="3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5" id="35"/>
          <p:cNvSpPr/>
          <p:nvPr/>
        </p:nvSpPr>
        <p:spPr>
          <a:xfrm>
            <a:off x="5791404" y="4493167"/>
            <a:ext cx="2084" cy="371134"/>
          </a:xfrm>
          <a:prstGeom prst="line">
            <a:avLst/>
          </a:prstGeom>
          <a:ln cap="flat" w="28575">
            <a:solidFill>
              <a:srgbClr val="18072B"/>
            </a:solidFill>
            <a:prstDash val="solid"/>
            <a:headEnd type="none" len="sm" w="sm"/>
            <a:tailEnd type="none" len="sm" w="sm"/>
          </a:ln>
        </p:spPr>
      </p:sp>
      <p:grpSp>
        <p:nvGrpSpPr>
          <p:cNvPr name="Group 36" id="36"/>
          <p:cNvGrpSpPr/>
          <p:nvPr/>
        </p:nvGrpSpPr>
        <p:grpSpPr>
          <a:xfrm rot="0">
            <a:off x="5690682" y="6210330"/>
            <a:ext cx="248663" cy="24866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38" id="3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39" id="39"/>
          <p:cNvSpPr/>
          <p:nvPr/>
        </p:nvSpPr>
        <p:spPr>
          <a:xfrm flipV="true">
            <a:off x="5808105" y="4895284"/>
            <a:ext cx="2034507" cy="14555"/>
          </a:xfrm>
          <a:prstGeom prst="line">
            <a:avLst/>
          </a:prstGeom>
          <a:ln cap="flat" w="28575">
            <a:solidFill>
              <a:srgbClr val="18072B"/>
            </a:solidFill>
            <a:prstDash val="solid"/>
            <a:headEnd type="none" len="sm" w="sm"/>
            <a:tailEnd type="triangle" len="med" w="lg"/>
          </a:ln>
        </p:spPr>
      </p:sp>
      <p:sp>
        <p:nvSpPr>
          <p:cNvPr name="AutoShape 40" id="40"/>
          <p:cNvSpPr/>
          <p:nvPr/>
        </p:nvSpPr>
        <p:spPr>
          <a:xfrm flipV="true">
            <a:off x="5792550" y="6334662"/>
            <a:ext cx="2050167" cy="7278"/>
          </a:xfrm>
          <a:prstGeom prst="line">
            <a:avLst/>
          </a:prstGeom>
          <a:ln cap="flat" w="28575">
            <a:solidFill>
              <a:srgbClr val="18072B"/>
            </a:solidFill>
            <a:prstDash val="solid"/>
            <a:headEnd type="none" len="sm" w="sm"/>
            <a:tailEnd type="triangle" len="med" w="lg"/>
          </a:ln>
        </p:spPr>
      </p:sp>
      <p:grpSp>
        <p:nvGrpSpPr>
          <p:cNvPr name="Group 41" id="41"/>
          <p:cNvGrpSpPr/>
          <p:nvPr/>
        </p:nvGrpSpPr>
        <p:grpSpPr>
          <a:xfrm rot="10736344">
            <a:off x="7694963" y="6219021"/>
            <a:ext cx="248663" cy="24866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43" id="43"/>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44" id="44"/>
          <p:cNvSpPr/>
          <p:nvPr/>
        </p:nvSpPr>
        <p:spPr>
          <a:xfrm flipV="true">
            <a:off x="7858343" y="2875989"/>
            <a:ext cx="1758542" cy="2023144"/>
          </a:xfrm>
          <a:prstGeom prst="line">
            <a:avLst/>
          </a:prstGeom>
          <a:ln cap="flat" w="28575">
            <a:solidFill>
              <a:srgbClr val="18072B"/>
            </a:solidFill>
            <a:prstDash val="solid"/>
            <a:headEnd type="none" len="sm" w="sm"/>
            <a:tailEnd type="triangle" len="med" w="lg"/>
          </a:ln>
        </p:spPr>
      </p:sp>
      <p:sp>
        <p:nvSpPr>
          <p:cNvPr name="AutoShape 45" id="45"/>
          <p:cNvSpPr/>
          <p:nvPr/>
        </p:nvSpPr>
        <p:spPr>
          <a:xfrm flipV="true">
            <a:off x="7881726" y="4931041"/>
            <a:ext cx="1641137" cy="12777"/>
          </a:xfrm>
          <a:prstGeom prst="line">
            <a:avLst/>
          </a:prstGeom>
          <a:ln cap="flat" w="28575">
            <a:solidFill>
              <a:srgbClr val="18072B"/>
            </a:solidFill>
            <a:prstDash val="solid"/>
            <a:headEnd type="none" len="sm" w="sm"/>
            <a:tailEnd type="triangle" len="med" w="lg"/>
          </a:ln>
        </p:spPr>
      </p:sp>
      <p:grpSp>
        <p:nvGrpSpPr>
          <p:cNvPr name="Group 46" id="46"/>
          <p:cNvGrpSpPr/>
          <p:nvPr/>
        </p:nvGrpSpPr>
        <p:grpSpPr>
          <a:xfrm rot="0">
            <a:off x="9485840" y="5876467"/>
            <a:ext cx="5354582" cy="4016035"/>
            <a:chOff x="0" y="0"/>
            <a:chExt cx="1410260" cy="1057721"/>
          </a:xfrm>
        </p:grpSpPr>
        <p:sp>
          <p:nvSpPr>
            <p:cNvPr name="Freeform 47" id="47"/>
            <p:cNvSpPr/>
            <p:nvPr/>
          </p:nvSpPr>
          <p:spPr>
            <a:xfrm flipH="false" flipV="false" rot="0">
              <a:off x="0" y="0"/>
              <a:ext cx="1410260" cy="1057721"/>
            </a:xfrm>
            <a:custGeom>
              <a:avLst/>
              <a:gdLst/>
              <a:ahLst/>
              <a:cxnLst/>
              <a:rect r="r" b="b" t="t" l="l"/>
              <a:pathLst>
                <a:path h="1057721" w="1410260">
                  <a:moveTo>
                    <a:pt x="73738" y="0"/>
                  </a:moveTo>
                  <a:lnTo>
                    <a:pt x="1336522" y="0"/>
                  </a:lnTo>
                  <a:cubicBezTo>
                    <a:pt x="1377247" y="0"/>
                    <a:pt x="1410260" y="33014"/>
                    <a:pt x="1410260" y="73738"/>
                  </a:cubicBezTo>
                  <a:lnTo>
                    <a:pt x="1410260" y="983983"/>
                  </a:lnTo>
                  <a:cubicBezTo>
                    <a:pt x="1410260" y="1024708"/>
                    <a:pt x="1377247" y="1057721"/>
                    <a:pt x="1336522" y="1057721"/>
                  </a:cubicBezTo>
                  <a:lnTo>
                    <a:pt x="73738" y="1057721"/>
                  </a:lnTo>
                  <a:cubicBezTo>
                    <a:pt x="33014" y="1057721"/>
                    <a:pt x="0" y="1024708"/>
                    <a:pt x="0" y="983983"/>
                  </a:cubicBezTo>
                  <a:lnTo>
                    <a:pt x="0" y="73738"/>
                  </a:lnTo>
                  <a:cubicBezTo>
                    <a:pt x="0" y="33014"/>
                    <a:pt x="33014" y="0"/>
                    <a:pt x="73738" y="0"/>
                  </a:cubicBezTo>
                  <a:close/>
                </a:path>
              </a:pathLst>
            </a:custGeom>
            <a:solidFill>
              <a:srgbClr val="FFFDF4"/>
            </a:solidFill>
          </p:spPr>
        </p:sp>
        <p:sp>
          <p:nvSpPr>
            <p:cNvPr name="TextBox 48" id="48"/>
            <p:cNvSpPr txBox="true"/>
            <p:nvPr/>
          </p:nvSpPr>
          <p:spPr>
            <a:xfrm>
              <a:off x="0" y="-57150"/>
              <a:ext cx="1410260" cy="1114871"/>
            </a:xfrm>
            <a:prstGeom prst="rect">
              <a:avLst/>
            </a:prstGeom>
          </p:spPr>
          <p:txBody>
            <a:bodyPr anchor="ctr" rtlCol="false" tIns="50800" lIns="50800" bIns="50800" rIns="50800"/>
            <a:lstStyle/>
            <a:p>
              <a:pPr algn="ctr">
                <a:lnSpc>
                  <a:spcPts val="3049"/>
                </a:lnSpc>
              </a:pPr>
            </a:p>
          </p:txBody>
        </p:sp>
      </p:grpSp>
      <p:sp>
        <p:nvSpPr>
          <p:cNvPr name="AutoShape 49" id="49"/>
          <p:cNvSpPr/>
          <p:nvPr/>
        </p:nvSpPr>
        <p:spPr>
          <a:xfrm>
            <a:off x="7916895" y="6357725"/>
            <a:ext cx="1699876" cy="903398"/>
          </a:xfrm>
          <a:prstGeom prst="line">
            <a:avLst/>
          </a:prstGeom>
          <a:ln cap="flat" w="28575">
            <a:solidFill>
              <a:srgbClr val="18072B"/>
            </a:solidFill>
            <a:prstDash val="solid"/>
            <a:headEnd type="none" len="sm" w="sm"/>
            <a:tailEnd type="triangle" len="med" w="lg"/>
          </a:ln>
        </p:spPr>
      </p:sp>
      <p:sp>
        <p:nvSpPr>
          <p:cNvPr name="AutoShape 50" id="50"/>
          <p:cNvSpPr/>
          <p:nvPr/>
        </p:nvSpPr>
        <p:spPr>
          <a:xfrm flipV="true">
            <a:off x="7849545" y="6326754"/>
            <a:ext cx="1767339" cy="0"/>
          </a:xfrm>
          <a:prstGeom prst="line">
            <a:avLst/>
          </a:prstGeom>
          <a:ln cap="flat" w="28575">
            <a:solidFill>
              <a:srgbClr val="18072B"/>
            </a:solidFill>
            <a:prstDash val="solid"/>
            <a:headEnd type="none" len="sm" w="sm"/>
            <a:tailEnd type="triangle" len="med" w="lg"/>
          </a:ln>
        </p:spPr>
      </p:sp>
      <p:sp>
        <p:nvSpPr>
          <p:cNvPr name="AutoShape 51" id="51"/>
          <p:cNvSpPr/>
          <p:nvPr/>
        </p:nvSpPr>
        <p:spPr>
          <a:xfrm>
            <a:off x="7856263" y="6309004"/>
            <a:ext cx="1760508" cy="2207532"/>
          </a:xfrm>
          <a:prstGeom prst="line">
            <a:avLst/>
          </a:prstGeom>
          <a:ln cap="flat" w="28575">
            <a:solidFill>
              <a:srgbClr val="18072B"/>
            </a:solidFill>
            <a:prstDash val="solid"/>
            <a:headEnd type="none" len="sm" w="sm"/>
            <a:tailEnd type="triangle" len="med" w="lg"/>
          </a:ln>
        </p:spPr>
      </p:sp>
      <p:grpSp>
        <p:nvGrpSpPr>
          <p:cNvPr name="Group 52" id="52"/>
          <p:cNvGrpSpPr/>
          <p:nvPr/>
        </p:nvGrpSpPr>
        <p:grpSpPr>
          <a:xfrm rot="0">
            <a:off x="6724234" y="4719720"/>
            <a:ext cx="248663" cy="248663"/>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4" id="5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5" id="55"/>
          <p:cNvSpPr/>
          <p:nvPr/>
        </p:nvSpPr>
        <p:spPr>
          <a:xfrm>
            <a:off x="6831926" y="4441935"/>
            <a:ext cx="2084" cy="371134"/>
          </a:xfrm>
          <a:prstGeom prst="line">
            <a:avLst/>
          </a:prstGeom>
          <a:ln cap="flat" w="28575">
            <a:solidFill>
              <a:srgbClr val="18072B"/>
            </a:solidFill>
            <a:prstDash val="solid"/>
            <a:headEnd type="none" len="sm" w="sm"/>
            <a:tailEnd type="none" len="sm" w="sm"/>
          </a:ln>
        </p:spPr>
      </p:sp>
      <p:grpSp>
        <p:nvGrpSpPr>
          <p:cNvPr name="Group 56" id="56"/>
          <p:cNvGrpSpPr/>
          <p:nvPr/>
        </p:nvGrpSpPr>
        <p:grpSpPr>
          <a:xfrm rot="0">
            <a:off x="6721383" y="6237663"/>
            <a:ext cx="248663" cy="248663"/>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072B"/>
            </a:solidFill>
          </p:spPr>
        </p:sp>
        <p:sp>
          <p:nvSpPr>
            <p:cNvPr name="TextBox 58" id="5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AutoShape 59" id="59"/>
          <p:cNvSpPr/>
          <p:nvPr/>
        </p:nvSpPr>
        <p:spPr>
          <a:xfrm flipV="true">
            <a:off x="7851714" y="3964794"/>
            <a:ext cx="1765057" cy="919090"/>
          </a:xfrm>
          <a:prstGeom prst="line">
            <a:avLst/>
          </a:prstGeom>
          <a:ln cap="flat" w="28575">
            <a:solidFill>
              <a:srgbClr val="18072B"/>
            </a:solidFill>
            <a:prstDash val="solid"/>
            <a:headEnd type="none" len="sm" w="sm"/>
            <a:tailEnd type="triangle" len="med" w="lg"/>
          </a:ln>
        </p:spPr>
      </p:sp>
      <p:sp>
        <p:nvSpPr>
          <p:cNvPr name="Freeform 60" id="60"/>
          <p:cNvSpPr/>
          <p:nvPr/>
        </p:nvSpPr>
        <p:spPr>
          <a:xfrm flipH="false" flipV="false" rot="0">
            <a:off x="7547198" y="3740999"/>
            <a:ext cx="567851" cy="590393"/>
          </a:xfrm>
          <a:custGeom>
            <a:avLst/>
            <a:gdLst/>
            <a:ahLst/>
            <a:cxnLst/>
            <a:rect r="r" b="b" t="t" l="l"/>
            <a:pathLst>
              <a:path h="590393" w="567851">
                <a:moveTo>
                  <a:pt x="0" y="0"/>
                </a:moveTo>
                <a:lnTo>
                  <a:pt x="567851" y="0"/>
                </a:lnTo>
                <a:lnTo>
                  <a:pt x="567851" y="590393"/>
                </a:lnTo>
                <a:lnTo>
                  <a:pt x="0" y="590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1" id="61"/>
          <p:cNvGrpSpPr/>
          <p:nvPr/>
        </p:nvGrpSpPr>
        <p:grpSpPr>
          <a:xfrm rot="118667">
            <a:off x="7391745" y="3563755"/>
            <a:ext cx="963844" cy="96384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3" id="6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118667">
            <a:off x="5326114" y="3529610"/>
            <a:ext cx="963844" cy="96384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66" id="6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7" id="67"/>
          <p:cNvSpPr/>
          <p:nvPr/>
        </p:nvSpPr>
        <p:spPr>
          <a:xfrm flipH="false" flipV="false" rot="0">
            <a:off x="5582475" y="368375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8" id="68"/>
          <p:cNvGrpSpPr/>
          <p:nvPr/>
        </p:nvGrpSpPr>
        <p:grpSpPr>
          <a:xfrm rot="118667">
            <a:off x="6366636" y="3478377"/>
            <a:ext cx="963844" cy="963844"/>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0" id="7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1" id="71"/>
          <p:cNvSpPr/>
          <p:nvPr/>
        </p:nvSpPr>
        <p:spPr>
          <a:xfrm flipH="false" flipV="false" rot="0">
            <a:off x="6622998" y="3632524"/>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2" id="72"/>
          <p:cNvGrpSpPr/>
          <p:nvPr/>
        </p:nvGrpSpPr>
        <p:grpSpPr>
          <a:xfrm rot="-10681332">
            <a:off x="5333092" y="6770401"/>
            <a:ext cx="963844" cy="963844"/>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74" id="7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5" id="75"/>
          <p:cNvSpPr/>
          <p:nvPr/>
        </p:nvSpPr>
        <p:spPr>
          <a:xfrm flipH="false" flipV="false" rot="0">
            <a:off x="5589439" y="69308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6" id="76"/>
          <p:cNvSpPr/>
          <p:nvPr/>
        </p:nvSpPr>
        <p:spPr>
          <a:xfrm flipH="true" flipV="true">
            <a:off x="5829562" y="6399553"/>
            <a:ext cx="2084" cy="371134"/>
          </a:xfrm>
          <a:prstGeom prst="line">
            <a:avLst/>
          </a:prstGeom>
          <a:ln cap="flat" w="28575">
            <a:solidFill>
              <a:srgbClr val="18072B"/>
            </a:solidFill>
            <a:prstDash val="solid"/>
            <a:headEnd type="none" len="sm" w="sm"/>
            <a:tailEnd type="none" len="sm" w="sm"/>
          </a:ln>
        </p:spPr>
      </p:sp>
      <p:sp>
        <p:nvSpPr>
          <p:cNvPr name="Freeform 77" id="77"/>
          <p:cNvSpPr/>
          <p:nvPr/>
        </p:nvSpPr>
        <p:spPr>
          <a:xfrm flipH="false" flipV="false" rot="0">
            <a:off x="7520743" y="6902316"/>
            <a:ext cx="567851" cy="590393"/>
          </a:xfrm>
          <a:custGeom>
            <a:avLst/>
            <a:gdLst/>
            <a:ahLst/>
            <a:cxnLst/>
            <a:rect r="r" b="b" t="t" l="l"/>
            <a:pathLst>
              <a:path h="590393" w="567851">
                <a:moveTo>
                  <a:pt x="0" y="0"/>
                </a:moveTo>
                <a:lnTo>
                  <a:pt x="567851" y="0"/>
                </a:lnTo>
                <a:lnTo>
                  <a:pt x="567851" y="590393"/>
                </a:lnTo>
                <a:lnTo>
                  <a:pt x="0" y="5903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8" id="78"/>
          <p:cNvGrpSpPr/>
          <p:nvPr/>
        </p:nvGrpSpPr>
        <p:grpSpPr>
          <a:xfrm rot="-10744987">
            <a:off x="7363193" y="6715591"/>
            <a:ext cx="963844" cy="963844"/>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0" id="8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1" id="81"/>
          <p:cNvSpPr/>
          <p:nvPr/>
        </p:nvSpPr>
        <p:spPr>
          <a:xfrm flipH="true" flipV="true">
            <a:off x="7808013" y="6360354"/>
            <a:ext cx="8955" cy="371032"/>
          </a:xfrm>
          <a:prstGeom prst="line">
            <a:avLst/>
          </a:prstGeom>
          <a:ln cap="flat" w="28575">
            <a:solidFill>
              <a:srgbClr val="18072B"/>
            </a:solidFill>
            <a:prstDash val="solid"/>
            <a:headEnd type="none" len="sm" w="sm"/>
            <a:tailEnd type="none" len="sm" w="sm"/>
          </a:ln>
        </p:spPr>
      </p:sp>
      <p:grpSp>
        <p:nvGrpSpPr>
          <p:cNvPr name="Group 82" id="82"/>
          <p:cNvGrpSpPr/>
          <p:nvPr/>
        </p:nvGrpSpPr>
        <p:grpSpPr>
          <a:xfrm rot="-10681332">
            <a:off x="6363793" y="6797733"/>
            <a:ext cx="963844" cy="963844"/>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18072B"/>
              </a:solidFill>
              <a:prstDash val="solid"/>
              <a:miter/>
            </a:ln>
          </p:spPr>
        </p:sp>
        <p:sp>
          <p:nvSpPr>
            <p:cNvPr name="TextBox 84" id="8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5" id="85"/>
          <p:cNvSpPr/>
          <p:nvPr/>
        </p:nvSpPr>
        <p:spPr>
          <a:xfrm flipH="false" flipV="false" rot="0">
            <a:off x="6620140" y="6956186"/>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6" id="86"/>
          <p:cNvSpPr/>
          <p:nvPr/>
        </p:nvSpPr>
        <p:spPr>
          <a:xfrm flipH="true" flipV="true">
            <a:off x="6860263" y="6426886"/>
            <a:ext cx="2084" cy="371134"/>
          </a:xfrm>
          <a:prstGeom prst="line">
            <a:avLst/>
          </a:prstGeom>
          <a:ln cap="flat" w="28575">
            <a:solidFill>
              <a:srgbClr val="18072B"/>
            </a:solidFill>
            <a:prstDash val="solid"/>
            <a:headEnd type="none" len="sm" w="sm"/>
            <a:tailEnd type="none" len="sm" w="sm"/>
          </a:ln>
        </p:spPr>
      </p:sp>
      <p:grpSp>
        <p:nvGrpSpPr>
          <p:cNvPr name="Group 87" id="87"/>
          <p:cNvGrpSpPr/>
          <p:nvPr/>
        </p:nvGrpSpPr>
        <p:grpSpPr>
          <a:xfrm rot="0">
            <a:off x="9628151" y="2579822"/>
            <a:ext cx="786971" cy="786971"/>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89" id="89"/>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90" id="90"/>
          <p:cNvGrpSpPr/>
          <p:nvPr/>
        </p:nvGrpSpPr>
        <p:grpSpPr>
          <a:xfrm rot="0">
            <a:off x="9671536" y="3519912"/>
            <a:ext cx="786971" cy="786971"/>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2" id="92"/>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93" id="93"/>
          <p:cNvGrpSpPr/>
          <p:nvPr/>
        </p:nvGrpSpPr>
        <p:grpSpPr>
          <a:xfrm rot="0">
            <a:off x="9708896" y="4543944"/>
            <a:ext cx="786971" cy="786971"/>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95" id="9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TextBox 96" id="96"/>
          <p:cNvSpPr txBox="true"/>
          <p:nvPr/>
        </p:nvSpPr>
        <p:spPr>
          <a:xfrm rot="0">
            <a:off x="10223944" y="3618669"/>
            <a:ext cx="1867846" cy="624983"/>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Logistic Regression</a:t>
            </a:r>
          </a:p>
        </p:txBody>
      </p:sp>
      <p:sp>
        <p:nvSpPr>
          <p:cNvPr name="TextBox 97" id="97"/>
          <p:cNvSpPr txBox="true"/>
          <p:nvPr/>
        </p:nvSpPr>
        <p:spPr>
          <a:xfrm rot="0">
            <a:off x="10144598" y="4746859"/>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SVM</a:t>
            </a:r>
          </a:p>
        </p:txBody>
      </p:sp>
      <p:sp>
        <p:nvSpPr>
          <p:cNvPr name="Freeform 98" id="98"/>
          <p:cNvSpPr/>
          <p:nvPr/>
        </p:nvSpPr>
        <p:spPr>
          <a:xfrm flipH="false" flipV="false" rot="0">
            <a:off x="9794498" y="266397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9" id="99"/>
          <p:cNvSpPr/>
          <p:nvPr/>
        </p:nvSpPr>
        <p:spPr>
          <a:xfrm flipH="false" flipV="false" rot="0">
            <a:off x="9831644" y="360406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0" id="100"/>
          <p:cNvSpPr/>
          <p:nvPr/>
        </p:nvSpPr>
        <p:spPr>
          <a:xfrm flipH="false" flipV="false" rot="0">
            <a:off x="9874075" y="4621711"/>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1" id="101"/>
          <p:cNvGrpSpPr/>
          <p:nvPr/>
        </p:nvGrpSpPr>
        <p:grpSpPr>
          <a:xfrm rot="0">
            <a:off x="9708896" y="5947823"/>
            <a:ext cx="786971" cy="786971"/>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3" id="103"/>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104" id="104"/>
          <p:cNvGrpSpPr/>
          <p:nvPr/>
        </p:nvGrpSpPr>
        <p:grpSpPr>
          <a:xfrm rot="0">
            <a:off x="9708896" y="6894970"/>
            <a:ext cx="786971" cy="786971"/>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6" id="106"/>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grpSp>
        <p:nvGrpSpPr>
          <p:cNvPr name="Group 107" id="107"/>
          <p:cNvGrpSpPr/>
          <p:nvPr/>
        </p:nvGrpSpPr>
        <p:grpSpPr>
          <a:xfrm rot="0">
            <a:off x="9708896" y="8016806"/>
            <a:ext cx="786971" cy="786971"/>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09" id="109"/>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TextBox 110" id="110"/>
          <p:cNvSpPr txBox="true"/>
          <p:nvPr/>
        </p:nvSpPr>
        <p:spPr>
          <a:xfrm rot="0">
            <a:off x="10385024" y="6170260"/>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Naive Bayes</a:t>
            </a:r>
          </a:p>
        </p:txBody>
      </p:sp>
      <p:sp>
        <p:nvSpPr>
          <p:cNvPr name="TextBox 111" id="111"/>
          <p:cNvSpPr txBox="true"/>
          <p:nvPr/>
        </p:nvSpPr>
        <p:spPr>
          <a:xfrm rot="0">
            <a:off x="10398607" y="7009182"/>
            <a:ext cx="1867846" cy="624983"/>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Logistic Regression</a:t>
            </a:r>
          </a:p>
        </p:txBody>
      </p:sp>
      <p:sp>
        <p:nvSpPr>
          <p:cNvPr name="TextBox 112" id="112"/>
          <p:cNvSpPr txBox="true"/>
          <p:nvPr/>
        </p:nvSpPr>
        <p:spPr>
          <a:xfrm rot="0">
            <a:off x="10335544" y="8209248"/>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SVM</a:t>
            </a:r>
          </a:p>
        </p:txBody>
      </p:sp>
      <p:sp>
        <p:nvSpPr>
          <p:cNvPr name="Freeform 113" id="113"/>
          <p:cNvSpPr/>
          <p:nvPr/>
        </p:nvSpPr>
        <p:spPr>
          <a:xfrm flipH="false" flipV="false" rot="0">
            <a:off x="9843977" y="6002868"/>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4" id="114"/>
          <p:cNvSpPr/>
          <p:nvPr/>
        </p:nvSpPr>
        <p:spPr>
          <a:xfrm flipH="false" flipV="false" rot="0">
            <a:off x="9857561" y="6995417"/>
            <a:ext cx="541047" cy="618660"/>
          </a:xfrm>
          <a:custGeom>
            <a:avLst/>
            <a:gdLst/>
            <a:ahLst/>
            <a:cxnLst/>
            <a:rect r="r" b="b" t="t" l="l"/>
            <a:pathLst>
              <a:path h="618660" w="541047">
                <a:moveTo>
                  <a:pt x="0" y="0"/>
                </a:moveTo>
                <a:lnTo>
                  <a:pt x="541046" y="0"/>
                </a:lnTo>
                <a:lnTo>
                  <a:pt x="541046"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5" id="115"/>
          <p:cNvSpPr/>
          <p:nvPr/>
        </p:nvSpPr>
        <p:spPr>
          <a:xfrm flipH="false" flipV="false" rot="0">
            <a:off x="9843977" y="8100961"/>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6" id="116"/>
          <p:cNvSpPr/>
          <p:nvPr/>
        </p:nvSpPr>
        <p:spPr>
          <a:xfrm flipH="false" flipV="false" rot="0">
            <a:off x="4065372" y="4453277"/>
            <a:ext cx="451135" cy="651245"/>
          </a:xfrm>
          <a:custGeom>
            <a:avLst/>
            <a:gdLst/>
            <a:ahLst/>
            <a:cxnLst/>
            <a:rect r="r" b="b" t="t" l="l"/>
            <a:pathLst>
              <a:path h="651245" w="451135">
                <a:moveTo>
                  <a:pt x="0" y="0"/>
                </a:moveTo>
                <a:lnTo>
                  <a:pt x="451135" y="0"/>
                </a:lnTo>
                <a:lnTo>
                  <a:pt x="451135" y="651245"/>
                </a:lnTo>
                <a:lnTo>
                  <a:pt x="0" y="65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7" id="117"/>
          <p:cNvSpPr txBox="true"/>
          <p:nvPr/>
        </p:nvSpPr>
        <p:spPr>
          <a:xfrm rot="0">
            <a:off x="12835080" y="9188385"/>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MLP</a:t>
            </a:r>
          </a:p>
        </p:txBody>
      </p:sp>
      <p:grpSp>
        <p:nvGrpSpPr>
          <p:cNvPr name="Group 118" id="118"/>
          <p:cNvGrpSpPr/>
          <p:nvPr/>
        </p:nvGrpSpPr>
        <p:grpSpPr>
          <a:xfrm rot="0">
            <a:off x="12252870" y="8988459"/>
            <a:ext cx="786971" cy="786971"/>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20" id="12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21" id="121"/>
          <p:cNvSpPr/>
          <p:nvPr/>
        </p:nvSpPr>
        <p:spPr>
          <a:xfrm flipH="false" flipV="false" rot="0">
            <a:off x="12419217" y="9072614"/>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2" id="122"/>
          <p:cNvSpPr txBox="true"/>
          <p:nvPr/>
        </p:nvSpPr>
        <p:spPr>
          <a:xfrm rot="0">
            <a:off x="12610050" y="6202832"/>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XGBoost</a:t>
            </a:r>
          </a:p>
        </p:txBody>
      </p:sp>
      <p:grpSp>
        <p:nvGrpSpPr>
          <p:cNvPr name="Group 123" id="123"/>
          <p:cNvGrpSpPr/>
          <p:nvPr/>
        </p:nvGrpSpPr>
        <p:grpSpPr>
          <a:xfrm rot="0">
            <a:off x="12203390" y="6002868"/>
            <a:ext cx="786971" cy="786971"/>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25" id="12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26" id="126"/>
          <p:cNvSpPr/>
          <p:nvPr/>
        </p:nvSpPr>
        <p:spPr>
          <a:xfrm flipH="false" flipV="false" rot="0">
            <a:off x="12369737" y="6087023"/>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7" id="127"/>
          <p:cNvSpPr txBox="true"/>
          <p:nvPr/>
        </p:nvSpPr>
        <p:spPr>
          <a:xfrm rot="0">
            <a:off x="12785601" y="7195343"/>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DTC</a:t>
            </a:r>
          </a:p>
        </p:txBody>
      </p:sp>
      <p:grpSp>
        <p:nvGrpSpPr>
          <p:cNvPr name="Group 128" id="128"/>
          <p:cNvGrpSpPr/>
          <p:nvPr/>
        </p:nvGrpSpPr>
        <p:grpSpPr>
          <a:xfrm rot="0">
            <a:off x="12203390" y="6995417"/>
            <a:ext cx="786971" cy="786971"/>
            <a:chOff x="0" y="0"/>
            <a:chExt cx="812800" cy="812800"/>
          </a:xfrm>
        </p:grpSpPr>
        <p:sp>
          <p:nvSpPr>
            <p:cNvPr name="Freeform 129" id="1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30" id="13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31" id="131"/>
          <p:cNvSpPr/>
          <p:nvPr/>
        </p:nvSpPr>
        <p:spPr>
          <a:xfrm flipH="false" flipV="false" rot="0">
            <a:off x="12369737" y="7079573"/>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2" id="132"/>
          <p:cNvSpPr txBox="true"/>
          <p:nvPr/>
        </p:nvSpPr>
        <p:spPr>
          <a:xfrm rot="0">
            <a:off x="12913535" y="8191864"/>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Random Forest</a:t>
            </a:r>
          </a:p>
        </p:txBody>
      </p:sp>
      <p:grpSp>
        <p:nvGrpSpPr>
          <p:cNvPr name="Group 133" id="133"/>
          <p:cNvGrpSpPr/>
          <p:nvPr/>
        </p:nvGrpSpPr>
        <p:grpSpPr>
          <a:xfrm rot="0">
            <a:off x="12252870" y="7991938"/>
            <a:ext cx="786971" cy="786971"/>
            <a:chOff x="0" y="0"/>
            <a:chExt cx="812800" cy="812800"/>
          </a:xfrm>
        </p:grpSpPr>
        <p:sp>
          <p:nvSpPr>
            <p:cNvPr name="Freeform 134" id="1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35" id="13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36" id="136"/>
          <p:cNvSpPr/>
          <p:nvPr/>
        </p:nvSpPr>
        <p:spPr>
          <a:xfrm flipH="false" flipV="false" rot="0">
            <a:off x="12419217" y="8076093"/>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7" id="137"/>
          <p:cNvSpPr txBox="true"/>
          <p:nvPr/>
        </p:nvSpPr>
        <p:spPr>
          <a:xfrm rot="0">
            <a:off x="12835080" y="4720498"/>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MLP</a:t>
            </a:r>
          </a:p>
        </p:txBody>
      </p:sp>
      <p:grpSp>
        <p:nvGrpSpPr>
          <p:cNvPr name="Group 138" id="138"/>
          <p:cNvGrpSpPr/>
          <p:nvPr/>
        </p:nvGrpSpPr>
        <p:grpSpPr>
          <a:xfrm rot="0">
            <a:off x="12252870" y="4520572"/>
            <a:ext cx="786971" cy="786971"/>
            <a:chOff x="0" y="0"/>
            <a:chExt cx="812800" cy="812800"/>
          </a:xfrm>
        </p:grpSpPr>
        <p:sp>
          <p:nvSpPr>
            <p:cNvPr name="Freeform 139" id="1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40" id="14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41" id="141"/>
          <p:cNvSpPr/>
          <p:nvPr/>
        </p:nvSpPr>
        <p:spPr>
          <a:xfrm flipH="false" flipV="false" rot="0">
            <a:off x="12419217" y="4604727"/>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2" id="142"/>
          <p:cNvSpPr txBox="true"/>
          <p:nvPr/>
        </p:nvSpPr>
        <p:spPr>
          <a:xfrm rot="0">
            <a:off x="12610050" y="1734945"/>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XGBoost</a:t>
            </a:r>
          </a:p>
        </p:txBody>
      </p:sp>
      <p:grpSp>
        <p:nvGrpSpPr>
          <p:cNvPr name="Group 143" id="143"/>
          <p:cNvGrpSpPr/>
          <p:nvPr/>
        </p:nvGrpSpPr>
        <p:grpSpPr>
          <a:xfrm rot="0">
            <a:off x="12203390" y="1534981"/>
            <a:ext cx="786971" cy="786971"/>
            <a:chOff x="0" y="0"/>
            <a:chExt cx="812800" cy="812800"/>
          </a:xfrm>
        </p:grpSpPr>
        <p:sp>
          <p:nvSpPr>
            <p:cNvPr name="Freeform 144" id="1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45" id="14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46" id="146"/>
          <p:cNvSpPr/>
          <p:nvPr/>
        </p:nvSpPr>
        <p:spPr>
          <a:xfrm flipH="false" flipV="false" rot="0">
            <a:off x="12369737" y="1619136"/>
            <a:ext cx="541047" cy="618660"/>
          </a:xfrm>
          <a:custGeom>
            <a:avLst/>
            <a:gdLst/>
            <a:ahLst/>
            <a:cxnLst/>
            <a:rect r="r" b="b" t="t" l="l"/>
            <a:pathLst>
              <a:path h="618660" w="541047">
                <a:moveTo>
                  <a:pt x="0" y="0"/>
                </a:moveTo>
                <a:lnTo>
                  <a:pt x="541047" y="0"/>
                </a:lnTo>
                <a:lnTo>
                  <a:pt x="541047" y="618661"/>
                </a:lnTo>
                <a:lnTo>
                  <a:pt x="0" y="6186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7" id="147"/>
          <p:cNvSpPr txBox="true"/>
          <p:nvPr/>
        </p:nvSpPr>
        <p:spPr>
          <a:xfrm rot="0">
            <a:off x="12785601" y="2727456"/>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DTC</a:t>
            </a:r>
          </a:p>
        </p:txBody>
      </p:sp>
      <p:grpSp>
        <p:nvGrpSpPr>
          <p:cNvPr name="Group 148" id="148"/>
          <p:cNvGrpSpPr/>
          <p:nvPr/>
        </p:nvGrpSpPr>
        <p:grpSpPr>
          <a:xfrm rot="0">
            <a:off x="12203390" y="2527531"/>
            <a:ext cx="786971" cy="786971"/>
            <a:chOff x="0" y="0"/>
            <a:chExt cx="812800" cy="812800"/>
          </a:xfrm>
        </p:grpSpPr>
        <p:sp>
          <p:nvSpPr>
            <p:cNvPr name="Freeform 149" id="1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0" id="150"/>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51" id="151"/>
          <p:cNvSpPr/>
          <p:nvPr/>
        </p:nvSpPr>
        <p:spPr>
          <a:xfrm flipH="false" flipV="false" rot="0">
            <a:off x="12369737" y="2611686"/>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2" id="152"/>
          <p:cNvSpPr txBox="true"/>
          <p:nvPr/>
        </p:nvSpPr>
        <p:spPr>
          <a:xfrm rot="0">
            <a:off x="12913535" y="3723977"/>
            <a:ext cx="186784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Random Forest</a:t>
            </a:r>
          </a:p>
        </p:txBody>
      </p:sp>
      <p:grpSp>
        <p:nvGrpSpPr>
          <p:cNvPr name="Group 153" id="153"/>
          <p:cNvGrpSpPr/>
          <p:nvPr/>
        </p:nvGrpSpPr>
        <p:grpSpPr>
          <a:xfrm rot="0">
            <a:off x="12252870" y="3524051"/>
            <a:ext cx="786971" cy="786971"/>
            <a:chOff x="0" y="0"/>
            <a:chExt cx="812800" cy="812800"/>
          </a:xfrm>
        </p:grpSpPr>
        <p:sp>
          <p:nvSpPr>
            <p:cNvPr name="Freeform 154" id="1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38100" cap="sq">
              <a:solidFill>
                <a:srgbClr val="000000"/>
              </a:solidFill>
              <a:prstDash val="solid"/>
              <a:miter/>
            </a:ln>
          </p:spPr>
        </p:sp>
        <p:sp>
          <p:nvSpPr>
            <p:cNvPr name="TextBox 155" id="155"/>
            <p:cNvSpPr txBox="true"/>
            <p:nvPr/>
          </p:nvSpPr>
          <p:spPr>
            <a:xfrm>
              <a:off x="76200" y="19050"/>
              <a:ext cx="660400" cy="717550"/>
            </a:xfrm>
            <a:prstGeom prst="rect">
              <a:avLst/>
            </a:prstGeom>
          </p:spPr>
          <p:txBody>
            <a:bodyPr anchor="ctr" rtlCol="false" tIns="50800" lIns="50800" bIns="50800" rIns="50800"/>
            <a:lstStyle/>
            <a:p>
              <a:pPr algn="ctr">
                <a:lnSpc>
                  <a:spcPts val="3049"/>
                </a:lnSpc>
              </a:pPr>
            </a:p>
          </p:txBody>
        </p:sp>
      </p:grpSp>
      <p:sp>
        <p:nvSpPr>
          <p:cNvPr name="Freeform 156" id="156"/>
          <p:cNvSpPr/>
          <p:nvPr/>
        </p:nvSpPr>
        <p:spPr>
          <a:xfrm flipH="false" flipV="false" rot="0">
            <a:off x="12419217" y="3608207"/>
            <a:ext cx="541047" cy="618660"/>
          </a:xfrm>
          <a:custGeom>
            <a:avLst/>
            <a:gdLst/>
            <a:ahLst/>
            <a:cxnLst/>
            <a:rect r="r" b="b" t="t" l="l"/>
            <a:pathLst>
              <a:path h="618660" w="541047">
                <a:moveTo>
                  <a:pt x="0" y="0"/>
                </a:moveTo>
                <a:lnTo>
                  <a:pt x="541047" y="0"/>
                </a:lnTo>
                <a:lnTo>
                  <a:pt x="541047" y="618660"/>
                </a:lnTo>
                <a:lnTo>
                  <a:pt x="0" y="6186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7" id="157"/>
          <p:cNvSpPr txBox="true"/>
          <p:nvPr/>
        </p:nvSpPr>
        <p:spPr>
          <a:xfrm rot="0">
            <a:off x="1028684" y="240506"/>
            <a:ext cx="4703096"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Flow Chart</a:t>
            </a:r>
          </a:p>
        </p:txBody>
      </p:sp>
      <p:sp>
        <p:nvSpPr>
          <p:cNvPr name="TextBox 158" id="158"/>
          <p:cNvSpPr txBox="true"/>
          <p:nvPr/>
        </p:nvSpPr>
        <p:spPr>
          <a:xfrm rot="0">
            <a:off x="5168106" y="2837338"/>
            <a:ext cx="1110695"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Z-Score</a:t>
            </a:r>
          </a:p>
        </p:txBody>
      </p:sp>
      <p:sp>
        <p:nvSpPr>
          <p:cNvPr name="TextBox 159" id="159"/>
          <p:cNvSpPr txBox="true"/>
          <p:nvPr/>
        </p:nvSpPr>
        <p:spPr>
          <a:xfrm rot="0">
            <a:off x="421579" y="5476502"/>
            <a:ext cx="1593202"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Data </a:t>
            </a:r>
          </a:p>
        </p:txBody>
      </p:sp>
      <p:sp>
        <p:nvSpPr>
          <p:cNvPr name="TextBox 160" id="160"/>
          <p:cNvSpPr txBox="true"/>
          <p:nvPr/>
        </p:nvSpPr>
        <p:spPr>
          <a:xfrm rot="0">
            <a:off x="6926510" y="2831242"/>
            <a:ext cx="2004989" cy="528903"/>
          </a:xfrm>
          <a:prstGeom prst="rect">
            <a:avLst/>
          </a:prstGeom>
        </p:spPr>
        <p:txBody>
          <a:bodyPr anchor="t" rtlCol="false" tIns="0" lIns="0" bIns="0" rIns="0">
            <a:spAutoFit/>
          </a:bodyPr>
          <a:lstStyle/>
          <a:p>
            <a:pPr algn="ctr">
              <a:lnSpc>
                <a:spcPts val="1957"/>
              </a:lnSpc>
            </a:pPr>
            <a:r>
              <a:rPr lang="en-US" sz="1604">
                <a:solidFill>
                  <a:srgbClr val="000000"/>
                </a:solidFill>
                <a:latin typeface="Times New Roman Bold"/>
              </a:rPr>
              <a:t>Model </a:t>
            </a:r>
          </a:p>
          <a:p>
            <a:pPr algn="ctr" marL="0" indent="0" lvl="0">
              <a:lnSpc>
                <a:spcPts val="1957"/>
              </a:lnSpc>
              <a:spcBef>
                <a:spcPct val="0"/>
              </a:spcBef>
            </a:pPr>
            <a:r>
              <a:rPr lang="en-US" sz="1604">
                <a:solidFill>
                  <a:srgbClr val="000000"/>
                </a:solidFill>
                <a:latin typeface="Times New Roman Bold"/>
              </a:rPr>
              <a:t>Application</a:t>
            </a:r>
          </a:p>
        </p:txBody>
      </p:sp>
      <p:sp>
        <p:nvSpPr>
          <p:cNvPr name="TextBox 161" id="161"/>
          <p:cNvSpPr txBox="true"/>
          <p:nvPr/>
        </p:nvSpPr>
        <p:spPr>
          <a:xfrm rot="0">
            <a:off x="5939345" y="2831242"/>
            <a:ext cx="1593202" cy="528903"/>
          </a:xfrm>
          <a:prstGeom prst="rect">
            <a:avLst/>
          </a:prstGeom>
        </p:spPr>
        <p:txBody>
          <a:bodyPr anchor="t" rtlCol="false" tIns="0" lIns="0" bIns="0" rIns="0">
            <a:spAutoFit/>
          </a:bodyPr>
          <a:lstStyle/>
          <a:p>
            <a:pPr algn="ctr" marL="0" indent="0" lvl="0">
              <a:lnSpc>
                <a:spcPts val="1957"/>
              </a:lnSpc>
              <a:spcBef>
                <a:spcPct val="0"/>
              </a:spcBef>
            </a:pPr>
            <a:r>
              <a:rPr lang="en-US" sz="1604">
                <a:solidFill>
                  <a:srgbClr val="000000"/>
                </a:solidFill>
                <a:latin typeface="Times New Roman Bold"/>
              </a:rPr>
              <a:t>Data Preprocessing</a:t>
            </a:r>
          </a:p>
        </p:txBody>
      </p:sp>
      <p:sp>
        <p:nvSpPr>
          <p:cNvPr name="TextBox 162" id="162"/>
          <p:cNvSpPr txBox="true"/>
          <p:nvPr/>
        </p:nvSpPr>
        <p:spPr>
          <a:xfrm rot="0">
            <a:off x="5399666" y="7819407"/>
            <a:ext cx="754366" cy="333878"/>
          </a:xfrm>
          <a:prstGeom prst="rect">
            <a:avLst/>
          </a:prstGeom>
        </p:spPr>
        <p:txBody>
          <a:bodyPr anchor="t" rtlCol="false" tIns="0" lIns="0" bIns="0" rIns="0">
            <a:spAutoFit/>
          </a:bodyPr>
          <a:lstStyle/>
          <a:p>
            <a:pPr algn="ctr" marL="0" indent="0" lvl="0">
              <a:lnSpc>
                <a:spcPts val="2330"/>
              </a:lnSpc>
              <a:spcBef>
                <a:spcPct val="0"/>
              </a:spcBef>
            </a:pPr>
            <a:r>
              <a:rPr lang="en-US" sz="1910">
                <a:solidFill>
                  <a:srgbClr val="000000"/>
                </a:solidFill>
                <a:latin typeface="Times New Roman Bold"/>
              </a:rPr>
              <a:t>LOF</a:t>
            </a:r>
          </a:p>
        </p:txBody>
      </p:sp>
      <p:sp>
        <p:nvSpPr>
          <p:cNvPr name="TextBox 163" id="163"/>
          <p:cNvSpPr txBox="true"/>
          <p:nvPr/>
        </p:nvSpPr>
        <p:spPr>
          <a:xfrm rot="0">
            <a:off x="6051964" y="7739823"/>
            <a:ext cx="1593202" cy="528903"/>
          </a:xfrm>
          <a:prstGeom prst="rect">
            <a:avLst/>
          </a:prstGeom>
        </p:spPr>
        <p:txBody>
          <a:bodyPr anchor="t" rtlCol="false" tIns="0" lIns="0" bIns="0" rIns="0">
            <a:spAutoFit/>
          </a:bodyPr>
          <a:lstStyle/>
          <a:p>
            <a:pPr algn="ctr" marL="0" indent="0" lvl="0">
              <a:lnSpc>
                <a:spcPts val="1957"/>
              </a:lnSpc>
              <a:spcBef>
                <a:spcPct val="0"/>
              </a:spcBef>
            </a:pPr>
            <a:r>
              <a:rPr lang="en-US" sz="1604">
                <a:solidFill>
                  <a:srgbClr val="000000"/>
                </a:solidFill>
                <a:latin typeface="Times New Roman Bold"/>
              </a:rPr>
              <a:t>Data Preprocessing</a:t>
            </a:r>
          </a:p>
        </p:txBody>
      </p:sp>
      <p:sp>
        <p:nvSpPr>
          <p:cNvPr name="TextBox 164" id="164"/>
          <p:cNvSpPr txBox="true"/>
          <p:nvPr/>
        </p:nvSpPr>
        <p:spPr>
          <a:xfrm rot="0">
            <a:off x="7071275" y="7739823"/>
            <a:ext cx="2004989" cy="528903"/>
          </a:xfrm>
          <a:prstGeom prst="rect">
            <a:avLst/>
          </a:prstGeom>
        </p:spPr>
        <p:txBody>
          <a:bodyPr anchor="t" rtlCol="false" tIns="0" lIns="0" bIns="0" rIns="0">
            <a:spAutoFit/>
          </a:bodyPr>
          <a:lstStyle/>
          <a:p>
            <a:pPr algn="ctr">
              <a:lnSpc>
                <a:spcPts val="1957"/>
              </a:lnSpc>
            </a:pPr>
            <a:r>
              <a:rPr lang="en-US" sz="1604">
                <a:solidFill>
                  <a:srgbClr val="000000"/>
                </a:solidFill>
                <a:latin typeface="Times New Roman Bold"/>
              </a:rPr>
              <a:t>Model </a:t>
            </a:r>
          </a:p>
          <a:p>
            <a:pPr algn="ctr" marL="0" indent="0" lvl="0">
              <a:lnSpc>
                <a:spcPts val="1957"/>
              </a:lnSpc>
              <a:spcBef>
                <a:spcPct val="0"/>
              </a:spcBef>
            </a:pPr>
            <a:r>
              <a:rPr lang="en-US" sz="1604">
                <a:solidFill>
                  <a:srgbClr val="000000"/>
                </a:solidFill>
                <a:latin typeface="Times New Roman Bold"/>
              </a:rPr>
              <a:t>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and Methodologies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6" id="6"/>
          <p:cNvGrpSpPr/>
          <p:nvPr/>
        </p:nvGrpSpPr>
        <p:grpSpPr>
          <a:xfrm rot="0">
            <a:off x="1711262" y="3838095"/>
            <a:ext cx="933885" cy="933885"/>
            <a:chOff x="0" y="0"/>
            <a:chExt cx="1245180" cy="1245180"/>
          </a:xfrm>
        </p:grpSpPr>
        <p:grpSp>
          <p:nvGrpSpPr>
            <p:cNvPr name="Group 7" id="7"/>
            <p:cNvGrpSpPr/>
            <p:nvPr/>
          </p:nvGrpSpPr>
          <p:grpSpPr>
            <a:xfrm rot="0">
              <a:off x="0" y="0"/>
              <a:ext cx="1245180" cy="124518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9" id="9"/>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0" id="10"/>
          <p:cNvGrpSpPr/>
          <p:nvPr/>
        </p:nvGrpSpPr>
        <p:grpSpPr>
          <a:xfrm rot="0">
            <a:off x="1711262" y="5262637"/>
            <a:ext cx="2681742" cy="1024361"/>
            <a:chOff x="0" y="0"/>
            <a:chExt cx="3575656" cy="1365815"/>
          </a:xfrm>
        </p:grpSpPr>
        <p:sp>
          <p:nvSpPr>
            <p:cNvPr name="TextBox 11" id="11"/>
            <p:cNvSpPr txBox="true"/>
            <p:nvPr/>
          </p:nvSpPr>
          <p:spPr>
            <a:xfrm rot="0">
              <a:off x="0" y="0"/>
              <a:ext cx="3575656" cy="838200"/>
            </a:xfrm>
            <a:prstGeom prst="rect">
              <a:avLst/>
            </a:prstGeom>
          </p:spPr>
          <p:txBody>
            <a:bodyPr anchor="t" rtlCol="false" tIns="0" lIns="0" bIns="0" rIns="0">
              <a:spAutoFit/>
            </a:bodyPr>
            <a:lstStyle/>
            <a:p>
              <a:pPr marL="0" indent="0" lvl="0">
                <a:lnSpc>
                  <a:spcPts val="2521"/>
                </a:lnSpc>
                <a:spcBef>
                  <a:spcPct val="0"/>
                </a:spcBef>
              </a:pPr>
              <a:r>
                <a:rPr lang="en-US" sz="2101">
                  <a:solidFill>
                    <a:srgbClr val="203850"/>
                  </a:solidFill>
                  <a:latin typeface="Muli Bold"/>
                </a:rPr>
                <a:t>Naive Bayes Classifier</a:t>
              </a:r>
            </a:p>
          </p:txBody>
        </p:sp>
        <p:sp>
          <p:nvSpPr>
            <p:cNvPr name="TextBox 12" id="12"/>
            <p:cNvSpPr txBox="true"/>
            <p:nvPr/>
          </p:nvSpPr>
          <p:spPr>
            <a:xfrm rot="0">
              <a:off x="0" y="1024721"/>
              <a:ext cx="3575656" cy="341094"/>
            </a:xfrm>
            <a:prstGeom prst="rect">
              <a:avLst/>
            </a:prstGeom>
          </p:spPr>
          <p:txBody>
            <a:bodyPr anchor="t" rtlCol="false" tIns="0" lIns="0" bIns="0" rIns="0">
              <a:spAutoFit/>
            </a:bodyPr>
            <a:lstStyle/>
            <a:p>
              <a:pPr>
                <a:lnSpc>
                  <a:spcPts val="2157"/>
                </a:lnSpc>
              </a:pPr>
            </a:p>
          </p:txBody>
        </p:sp>
      </p:grpSp>
      <p:grpSp>
        <p:nvGrpSpPr>
          <p:cNvPr name="Group 13" id="13"/>
          <p:cNvGrpSpPr/>
          <p:nvPr/>
        </p:nvGrpSpPr>
        <p:grpSpPr>
          <a:xfrm rot="0">
            <a:off x="5790294" y="5288307"/>
            <a:ext cx="2678978" cy="1024361"/>
            <a:chOff x="0" y="0"/>
            <a:chExt cx="3571971" cy="1365815"/>
          </a:xfrm>
        </p:grpSpPr>
        <p:sp>
          <p:nvSpPr>
            <p:cNvPr name="TextBox 14" id="14"/>
            <p:cNvSpPr txBox="true"/>
            <p:nvPr/>
          </p:nvSpPr>
          <p:spPr>
            <a:xfrm rot="0">
              <a:off x="0" y="0"/>
              <a:ext cx="3571971" cy="838200"/>
            </a:xfrm>
            <a:prstGeom prst="rect">
              <a:avLst/>
            </a:prstGeom>
          </p:spPr>
          <p:txBody>
            <a:bodyPr anchor="t" rtlCol="false" tIns="0" lIns="0" bIns="0" rIns="0">
              <a:spAutoFit/>
            </a:bodyPr>
            <a:lstStyle/>
            <a:p>
              <a:pPr marL="0" indent="0" lvl="0">
                <a:lnSpc>
                  <a:spcPts val="2521"/>
                </a:lnSpc>
                <a:spcBef>
                  <a:spcPct val="0"/>
                </a:spcBef>
              </a:pPr>
              <a:r>
                <a:rPr lang="en-US" sz="2101">
                  <a:solidFill>
                    <a:srgbClr val="203850"/>
                  </a:solidFill>
                  <a:latin typeface="Muli Bold"/>
                </a:rPr>
                <a:t>Logistic Regression Classifier</a:t>
              </a:r>
            </a:p>
          </p:txBody>
        </p:sp>
        <p:sp>
          <p:nvSpPr>
            <p:cNvPr name="TextBox 15" id="15"/>
            <p:cNvSpPr txBox="true"/>
            <p:nvPr/>
          </p:nvSpPr>
          <p:spPr>
            <a:xfrm rot="0">
              <a:off x="0" y="1024721"/>
              <a:ext cx="3571971" cy="341094"/>
            </a:xfrm>
            <a:prstGeom prst="rect">
              <a:avLst/>
            </a:prstGeom>
          </p:spPr>
          <p:txBody>
            <a:bodyPr anchor="t" rtlCol="false" tIns="0" lIns="0" bIns="0" rIns="0">
              <a:spAutoFit/>
            </a:bodyPr>
            <a:lstStyle/>
            <a:p>
              <a:pPr>
                <a:lnSpc>
                  <a:spcPts val="2157"/>
                </a:lnSpc>
              </a:pPr>
            </a:p>
          </p:txBody>
        </p:sp>
      </p:grpSp>
      <p:grpSp>
        <p:nvGrpSpPr>
          <p:cNvPr name="Group 16" id="16"/>
          <p:cNvGrpSpPr/>
          <p:nvPr/>
        </p:nvGrpSpPr>
        <p:grpSpPr>
          <a:xfrm rot="0">
            <a:off x="10515741" y="5143500"/>
            <a:ext cx="2690278" cy="1024361"/>
            <a:chOff x="0" y="0"/>
            <a:chExt cx="3587037" cy="1365815"/>
          </a:xfrm>
        </p:grpSpPr>
        <p:sp>
          <p:nvSpPr>
            <p:cNvPr name="TextBox 17" id="17"/>
            <p:cNvSpPr txBox="true"/>
            <p:nvPr/>
          </p:nvSpPr>
          <p:spPr>
            <a:xfrm rot="0">
              <a:off x="0" y="0"/>
              <a:ext cx="3587037" cy="838200"/>
            </a:xfrm>
            <a:prstGeom prst="rect">
              <a:avLst/>
            </a:prstGeom>
          </p:spPr>
          <p:txBody>
            <a:bodyPr anchor="t" rtlCol="false" tIns="0" lIns="0" bIns="0" rIns="0">
              <a:spAutoFit/>
            </a:bodyPr>
            <a:lstStyle/>
            <a:p>
              <a:pPr marL="0" indent="0" lvl="0">
                <a:lnSpc>
                  <a:spcPts val="2521"/>
                </a:lnSpc>
                <a:spcBef>
                  <a:spcPct val="0"/>
                </a:spcBef>
              </a:pPr>
              <a:r>
                <a:rPr lang="en-US" sz="2101">
                  <a:solidFill>
                    <a:srgbClr val="203850"/>
                  </a:solidFill>
                  <a:latin typeface="Muli Bold"/>
                </a:rPr>
                <a:t>Support Vector Machine</a:t>
              </a:r>
            </a:p>
          </p:txBody>
        </p:sp>
        <p:sp>
          <p:nvSpPr>
            <p:cNvPr name="TextBox 18" id="18"/>
            <p:cNvSpPr txBox="true"/>
            <p:nvPr/>
          </p:nvSpPr>
          <p:spPr>
            <a:xfrm rot="0">
              <a:off x="0" y="1024721"/>
              <a:ext cx="3587037" cy="341094"/>
            </a:xfrm>
            <a:prstGeom prst="rect">
              <a:avLst/>
            </a:prstGeom>
          </p:spPr>
          <p:txBody>
            <a:bodyPr anchor="t" rtlCol="false" tIns="0" lIns="0" bIns="0" rIns="0">
              <a:spAutoFit/>
            </a:bodyPr>
            <a:lstStyle/>
            <a:p>
              <a:pPr>
                <a:lnSpc>
                  <a:spcPts val="2157"/>
                </a:lnSpc>
              </a:pPr>
            </a:p>
          </p:txBody>
        </p:sp>
      </p:grpSp>
      <p:sp>
        <p:nvSpPr>
          <p:cNvPr name="TextBox 19" id="19"/>
          <p:cNvSpPr txBox="true"/>
          <p:nvPr/>
        </p:nvSpPr>
        <p:spPr>
          <a:xfrm rot="0">
            <a:off x="535561" y="1909429"/>
            <a:ext cx="10640638" cy="1133475"/>
          </a:xfrm>
          <a:prstGeom prst="rect">
            <a:avLst/>
          </a:prstGeom>
        </p:spPr>
        <p:txBody>
          <a:bodyPr anchor="t" rtlCol="false" tIns="0" lIns="0" bIns="0" rIns="0">
            <a:spAutoFit/>
          </a:bodyPr>
          <a:lstStyle/>
          <a:p>
            <a:pPr>
              <a:lnSpc>
                <a:spcPts val="8999"/>
              </a:lnSpc>
            </a:pPr>
            <a:r>
              <a:rPr lang="en-US" sz="7499" spc="-149">
                <a:solidFill>
                  <a:srgbClr val="56595A"/>
                </a:solidFill>
                <a:latin typeface="Muli Bold"/>
              </a:rPr>
              <a:t>Classification Problem</a:t>
            </a:r>
          </a:p>
        </p:txBody>
      </p:sp>
      <p:grpSp>
        <p:nvGrpSpPr>
          <p:cNvPr name="Group 20" id="20"/>
          <p:cNvGrpSpPr/>
          <p:nvPr/>
        </p:nvGrpSpPr>
        <p:grpSpPr>
          <a:xfrm rot="0">
            <a:off x="5790294" y="3838095"/>
            <a:ext cx="933885" cy="933885"/>
            <a:chOff x="0" y="0"/>
            <a:chExt cx="1245180" cy="1245180"/>
          </a:xfrm>
        </p:grpSpPr>
        <p:grpSp>
          <p:nvGrpSpPr>
            <p:cNvPr name="Group 21" id="21"/>
            <p:cNvGrpSpPr/>
            <p:nvPr/>
          </p:nvGrpSpPr>
          <p:grpSpPr>
            <a:xfrm rot="0">
              <a:off x="0" y="0"/>
              <a:ext cx="1245180" cy="124518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23" id="23"/>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4" id="24"/>
          <p:cNvGrpSpPr/>
          <p:nvPr/>
        </p:nvGrpSpPr>
        <p:grpSpPr>
          <a:xfrm rot="0">
            <a:off x="10708152" y="3838095"/>
            <a:ext cx="933885" cy="933885"/>
            <a:chOff x="0" y="0"/>
            <a:chExt cx="1245180" cy="1245180"/>
          </a:xfrm>
        </p:grpSpPr>
        <p:grpSp>
          <p:nvGrpSpPr>
            <p:cNvPr name="Group 25" id="25"/>
            <p:cNvGrpSpPr/>
            <p:nvPr/>
          </p:nvGrpSpPr>
          <p:grpSpPr>
            <a:xfrm rot="0">
              <a:off x="0" y="0"/>
              <a:ext cx="1245180" cy="1245180"/>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27" id="27"/>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8" id="28"/>
          <p:cNvGrpSpPr/>
          <p:nvPr/>
        </p:nvGrpSpPr>
        <p:grpSpPr>
          <a:xfrm rot="0">
            <a:off x="15315432" y="3838095"/>
            <a:ext cx="933885" cy="933885"/>
            <a:chOff x="0" y="0"/>
            <a:chExt cx="1245180" cy="1245180"/>
          </a:xfrm>
        </p:grpSpPr>
        <p:grpSp>
          <p:nvGrpSpPr>
            <p:cNvPr name="Group 29" id="29"/>
            <p:cNvGrpSpPr/>
            <p:nvPr/>
          </p:nvGrpSpPr>
          <p:grpSpPr>
            <a:xfrm rot="0">
              <a:off x="0" y="0"/>
              <a:ext cx="1245180" cy="124518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31" id="31"/>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32" id="32"/>
          <p:cNvGrpSpPr/>
          <p:nvPr/>
        </p:nvGrpSpPr>
        <p:grpSpPr>
          <a:xfrm rot="0">
            <a:off x="15187443" y="5143500"/>
            <a:ext cx="1412244" cy="1108107"/>
            <a:chOff x="0" y="0"/>
            <a:chExt cx="1882992" cy="1477476"/>
          </a:xfrm>
        </p:grpSpPr>
        <p:sp>
          <p:nvSpPr>
            <p:cNvPr name="TextBox 33" id="33"/>
            <p:cNvSpPr txBox="true"/>
            <p:nvPr/>
          </p:nvSpPr>
          <p:spPr>
            <a:xfrm rot="0">
              <a:off x="0" y="0"/>
              <a:ext cx="1882992" cy="838200"/>
            </a:xfrm>
            <a:prstGeom prst="rect">
              <a:avLst/>
            </a:prstGeom>
          </p:spPr>
          <p:txBody>
            <a:bodyPr anchor="t" rtlCol="false" tIns="0" lIns="0" bIns="0" rIns="0">
              <a:spAutoFit/>
            </a:bodyPr>
            <a:lstStyle/>
            <a:p>
              <a:pPr marL="0" indent="0" lvl="0">
                <a:lnSpc>
                  <a:spcPts val="2520"/>
                </a:lnSpc>
                <a:spcBef>
                  <a:spcPct val="0"/>
                </a:spcBef>
              </a:pPr>
              <a:r>
                <a:rPr lang="en-US" sz="2100">
                  <a:solidFill>
                    <a:srgbClr val="203850"/>
                  </a:solidFill>
                  <a:latin typeface="Muli Bold"/>
                </a:rPr>
                <a:t>Multi Layer Perceptron</a:t>
              </a:r>
            </a:p>
          </p:txBody>
        </p:sp>
        <p:sp>
          <p:nvSpPr>
            <p:cNvPr name="TextBox 34" id="34"/>
            <p:cNvSpPr txBox="true"/>
            <p:nvPr/>
          </p:nvSpPr>
          <p:spPr>
            <a:xfrm rot="0">
              <a:off x="0" y="1015196"/>
              <a:ext cx="1882992" cy="462280"/>
            </a:xfrm>
            <a:prstGeom prst="rect">
              <a:avLst/>
            </a:prstGeom>
          </p:spPr>
          <p:txBody>
            <a:bodyPr anchor="t" rtlCol="false" tIns="0" lIns="0" bIns="0" rIns="0">
              <a:spAutoFit/>
            </a:bodyPr>
            <a:lstStyle/>
            <a:p>
              <a:pPr>
                <a:lnSpc>
                  <a:spcPts val="2940"/>
                </a:lnSpc>
              </a:pPr>
            </a:p>
          </p:txBody>
        </p:sp>
      </p:grpSp>
      <p:grpSp>
        <p:nvGrpSpPr>
          <p:cNvPr name="Group 35" id="35"/>
          <p:cNvGrpSpPr/>
          <p:nvPr/>
        </p:nvGrpSpPr>
        <p:grpSpPr>
          <a:xfrm rot="0">
            <a:off x="13092097" y="8094628"/>
            <a:ext cx="1848392" cy="703208"/>
            <a:chOff x="0" y="0"/>
            <a:chExt cx="2464522" cy="937611"/>
          </a:xfrm>
        </p:grpSpPr>
        <p:sp>
          <p:nvSpPr>
            <p:cNvPr name="TextBox 36" id="36"/>
            <p:cNvSpPr txBox="true"/>
            <p:nvPr/>
          </p:nvSpPr>
          <p:spPr>
            <a:xfrm rot="0">
              <a:off x="0" y="0"/>
              <a:ext cx="2464522" cy="419100"/>
            </a:xfrm>
            <a:prstGeom prst="rect">
              <a:avLst/>
            </a:prstGeom>
          </p:spPr>
          <p:txBody>
            <a:bodyPr anchor="t" rtlCol="false" tIns="0" lIns="0" bIns="0" rIns="0">
              <a:spAutoFit/>
            </a:bodyPr>
            <a:lstStyle/>
            <a:p>
              <a:pPr marL="0" indent="0" lvl="0">
                <a:lnSpc>
                  <a:spcPts val="2521"/>
                </a:lnSpc>
                <a:spcBef>
                  <a:spcPct val="0"/>
                </a:spcBef>
              </a:pPr>
              <a:r>
                <a:rPr lang="en-US" sz="2101">
                  <a:solidFill>
                    <a:srgbClr val="203850"/>
                  </a:solidFill>
                  <a:latin typeface="Muli Bold"/>
                </a:rPr>
                <a:t>Decision Tree</a:t>
              </a:r>
            </a:p>
          </p:txBody>
        </p:sp>
        <p:sp>
          <p:nvSpPr>
            <p:cNvPr name="TextBox 37" id="37"/>
            <p:cNvSpPr txBox="true"/>
            <p:nvPr/>
          </p:nvSpPr>
          <p:spPr>
            <a:xfrm rot="0">
              <a:off x="0" y="605621"/>
              <a:ext cx="2464522" cy="331990"/>
            </a:xfrm>
            <a:prstGeom prst="rect">
              <a:avLst/>
            </a:prstGeom>
          </p:spPr>
          <p:txBody>
            <a:bodyPr anchor="t" rtlCol="false" tIns="0" lIns="0" bIns="0" rIns="0">
              <a:spAutoFit/>
            </a:bodyPr>
            <a:lstStyle/>
            <a:p>
              <a:pPr>
                <a:lnSpc>
                  <a:spcPts val="2157"/>
                </a:lnSpc>
              </a:pPr>
            </a:p>
          </p:txBody>
        </p:sp>
      </p:grpSp>
      <p:grpSp>
        <p:nvGrpSpPr>
          <p:cNvPr name="Group 38" id="38"/>
          <p:cNvGrpSpPr/>
          <p:nvPr/>
        </p:nvGrpSpPr>
        <p:grpSpPr>
          <a:xfrm rot="0">
            <a:off x="8469272" y="6894235"/>
            <a:ext cx="933885" cy="933885"/>
            <a:chOff x="0" y="0"/>
            <a:chExt cx="1245180" cy="1245180"/>
          </a:xfrm>
        </p:grpSpPr>
        <p:grpSp>
          <p:nvGrpSpPr>
            <p:cNvPr name="Group 39" id="39"/>
            <p:cNvGrpSpPr/>
            <p:nvPr/>
          </p:nvGrpSpPr>
          <p:grpSpPr>
            <a:xfrm rot="0">
              <a:off x="0" y="0"/>
              <a:ext cx="1245180" cy="1245180"/>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41" id="41"/>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42" id="42"/>
          <p:cNvGrpSpPr/>
          <p:nvPr/>
        </p:nvGrpSpPr>
        <p:grpSpPr>
          <a:xfrm rot="0">
            <a:off x="13092097" y="6894235"/>
            <a:ext cx="933885" cy="933885"/>
            <a:chOff x="0" y="0"/>
            <a:chExt cx="1245180" cy="1245180"/>
          </a:xfrm>
        </p:grpSpPr>
        <p:grpSp>
          <p:nvGrpSpPr>
            <p:cNvPr name="Group 43" id="43"/>
            <p:cNvGrpSpPr/>
            <p:nvPr/>
          </p:nvGrpSpPr>
          <p:grpSpPr>
            <a:xfrm rot="0">
              <a:off x="0" y="0"/>
              <a:ext cx="1245180" cy="1245180"/>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45" id="45"/>
            <p:cNvSpPr/>
            <p:nvPr/>
          </p:nvSpPr>
          <p:spPr>
            <a:xfrm flipH="false" flipV="false" rot="0">
              <a:off x="358834" y="291390"/>
              <a:ext cx="527512" cy="662401"/>
            </a:xfrm>
            <a:custGeom>
              <a:avLst/>
              <a:gdLst/>
              <a:ahLst/>
              <a:cxnLst/>
              <a:rect r="r" b="b" t="t" l="l"/>
              <a:pathLst>
                <a:path h="662401" w="527512">
                  <a:moveTo>
                    <a:pt x="0" y="0"/>
                  </a:moveTo>
                  <a:lnTo>
                    <a:pt x="527512" y="0"/>
                  </a:lnTo>
                  <a:lnTo>
                    <a:pt x="527512" y="662401"/>
                  </a:lnTo>
                  <a:lnTo>
                    <a:pt x="0" y="6624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46" id="46"/>
          <p:cNvGrpSpPr/>
          <p:nvPr/>
        </p:nvGrpSpPr>
        <p:grpSpPr>
          <a:xfrm rot="0">
            <a:off x="3929960" y="6902033"/>
            <a:ext cx="926088" cy="926088"/>
            <a:chOff x="0" y="0"/>
            <a:chExt cx="1234784" cy="1234784"/>
          </a:xfrm>
        </p:grpSpPr>
        <p:grpSp>
          <p:nvGrpSpPr>
            <p:cNvPr name="Group 47" id="47"/>
            <p:cNvGrpSpPr/>
            <p:nvPr/>
          </p:nvGrpSpPr>
          <p:grpSpPr>
            <a:xfrm rot="0">
              <a:off x="0" y="0"/>
              <a:ext cx="1234784" cy="1234784"/>
              <a:chOff x="0" y="0"/>
              <a:chExt cx="6350000" cy="6350000"/>
            </a:xfrm>
          </p:grpSpPr>
          <p:sp>
            <p:nvSpPr>
              <p:cNvPr name="Freeform 48" id="4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3EACA9"/>
              </a:solidFill>
            </p:spPr>
          </p:sp>
        </p:grpSp>
        <p:sp>
          <p:nvSpPr>
            <p:cNvPr name="Freeform 49" id="49"/>
            <p:cNvSpPr/>
            <p:nvPr/>
          </p:nvSpPr>
          <p:spPr>
            <a:xfrm flipH="false" flipV="false" rot="0">
              <a:off x="355838" y="288957"/>
              <a:ext cx="523108" cy="656870"/>
            </a:xfrm>
            <a:custGeom>
              <a:avLst/>
              <a:gdLst/>
              <a:ahLst/>
              <a:cxnLst/>
              <a:rect r="r" b="b" t="t" l="l"/>
              <a:pathLst>
                <a:path h="656870" w="523108">
                  <a:moveTo>
                    <a:pt x="0" y="0"/>
                  </a:moveTo>
                  <a:lnTo>
                    <a:pt x="523108" y="0"/>
                  </a:lnTo>
                  <a:lnTo>
                    <a:pt x="523108" y="656870"/>
                  </a:lnTo>
                  <a:lnTo>
                    <a:pt x="0" y="6568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0" id="50"/>
          <p:cNvGrpSpPr/>
          <p:nvPr/>
        </p:nvGrpSpPr>
        <p:grpSpPr>
          <a:xfrm rot="0">
            <a:off x="3929960" y="8094628"/>
            <a:ext cx="1644400" cy="1021057"/>
            <a:chOff x="0" y="0"/>
            <a:chExt cx="2192533" cy="1361410"/>
          </a:xfrm>
        </p:grpSpPr>
        <p:sp>
          <p:nvSpPr>
            <p:cNvPr name="TextBox 51" id="51"/>
            <p:cNvSpPr txBox="true"/>
            <p:nvPr/>
          </p:nvSpPr>
          <p:spPr>
            <a:xfrm rot="0">
              <a:off x="0" y="-9525"/>
              <a:ext cx="2192533" cy="847725"/>
            </a:xfrm>
            <a:prstGeom prst="rect">
              <a:avLst/>
            </a:prstGeom>
          </p:spPr>
          <p:txBody>
            <a:bodyPr anchor="t" rtlCol="false" tIns="0" lIns="0" bIns="0" rIns="0">
              <a:spAutoFit/>
            </a:bodyPr>
            <a:lstStyle/>
            <a:p>
              <a:pPr marL="0" indent="0" lvl="0">
                <a:lnSpc>
                  <a:spcPts val="2500"/>
                </a:lnSpc>
                <a:spcBef>
                  <a:spcPct val="0"/>
                </a:spcBef>
              </a:pPr>
              <a:r>
                <a:rPr lang="en-US" sz="2083">
                  <a:solidFill>
                    <a:srgbClr val="203850"/>
                  </a:solidFill>
                  <a:latin typeface="Muli Bold"/>
                </a:rPr>
                <a:t>Random Forest</a:t>
              </a:r>
            </a:p>
          </p:txBody>
        </p:sp>
        <p:sp>
          <p:nvSpPr>
            <p:cNvPr name="TextBox 52" id="52"/>
            <p:cNvSpPr txBox="true"/>
            <p:nvPr/>
          </p:nvSpPr>
          <p:spPr>
            <a:xfrm rot="0">
              <a:off x="0" y="1022925"/>
              <a:ext cx="2192533" cy="338485"/>
            </a:xfrm>
            <a:prstGeom prst="rect">
              <a:avLst/>
            </a:prstGeom>
          </p:spPr>
          <p:txBody>
            <a:bodyPr anchor="t" rtlCol="false" tIns="0" lIns="0" bIns="0" rIns="0">
              <a:spAutoFit/>
            </a:bodyPr>
            <a:lstStyle/>
            <a:p>
              <a:pPr>
                <a:lnSpc>
                  <a:spcPts val="2139"/>
                </a:lnSpc>
              </a:pPr>
            </a:p>
          </p:txBody>
        </p:sp>
      </p:grpSp>
      <p:grpSp>
        <p:nvGrpSpPr>
          <p:cNvPr name="Group 53" id="53"/>
          <p:cNvGrpSpPr/>
          <p:nvPr/>
        </p:nvGrpSpPr>
        <p:grpSpPr>
          <a:xfrm rot="0">
            <a:off x="8469272" y="8094628"/>
            <a:ext cx="1848392" cy="703208"/>
            <a:chOff x="0" y="0"/>
            <a:chExt cx="2464522" cy="937611"/>
          </a:xfrm>
        </p:grpSpPr>
        <p:sp>
          <p:nvSpPr>
            <p:cNvPr name="TextBox 54" id="54"/>
            <p:cNvSpPr txBox="true"/>
            <p:nvPr/>
          </p:nvSpPr>
          <p:spPr>
            <a:xfrm rot="0">
              <a:off x="0" y="0"/>
              <a:ext cx="2464522" cy="419100"/>
            </a:xfrm>
            <a:prstGeom prst="rect">
              <a:avLst/>
            </a:prstGeom>
          </p:spPr>
          <p:txBody>
            <a:bodyPr anchor="t" rtlCol="false" tIns="0" lIns="0" bIns="0" rIns="0">
              <a:spAutoFit/>
            </a:bodyPr>
            <a:lstStyle/>
            <a:p>
              <a:pPr marL="0" indent="0" lvl="0">
                <a:lnSpc>
                  <a:spcPts val="2521"/>
                </a:lnSpc>
                <a:spcBef>
                  <a:spcPct val="0"/>
                </a:spcBef>
              </a:pPr>
              <a:r>
                <a:rPr lang="en-US" sz="2101">
                  <a:solidFill>
                    <a:srgbClr val="203850"/>
                  </a:solidFill>
                  <a:latin typeface="Muli Bold"/>
                </a:rPr>
                <a:t>XGBoost</a:t>
              </a:r>
            </a:p>
          </p:txBody>
        </p:sp>
        <p:sp>
          <p:nvSpPr>
            <p:cNvPr name="TextBox 55" id="55"/>
            <p:cNvSpPr txBox="true"/>
            <p:nvPr/>
          </p:nvSpPr>
          <p:spPr>
            <a:xfrm rot="0">
              <a:off x="0" y="605621"/>
              <a:ext cx="2464522" cy="331990"/>
            </a:xfrm>
            <a:prstGeom prst="rect">
              <a:avLst/>
            </a:prstGeom>
          </p:spPr>
          <p:txBody>
            <a:bodyPr anchor="t" rtlCol="false" tIns="0" lIns="0" bIns="0" rIns="0">
              <a:spAutoFit/>
            </a:bodyPr>
            <a:lstStyle/>
            <a:p>
              <a:pPr>
                <a:lnSpc>
                  <a:spcPts val="2157"/>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grpSp>
        <p:nvGrpSpPr>
          <p:cNvPr name="Group 5" id="5"/>
          <p:cNvGrpSpPr/>
          <p:nvPr/>
        </p:nvGrpSpPr>
        <p:grpSpPr>
          <a:xfrm rot="0">
            <a:off x="5021470" y="7139936"/>
            <a:ext cx="1543050" cy="1543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8036018" y="4373876"/>
            <a:ext cx="1543050" cy="15430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1" id="11"/>
          <p:cNvGrpSpPr/>
          <p:nvPr/>
        </p:nvGrpSpPr>
        <p:grpSpPr>
          <a:xfrm rot="0">
            <a:off x="11015195" y="1953765"/>
            <a:ext cx="1543050" cy="154305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ACA9"/>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sp>
        <p:nvSpPr>
          <p:cNvPr name="TextBox 14" id="1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and Methodologies</a:t>
            </a:r>
          </a:p>
        </p:txBody>
      </p:sp>
      <p:sp>
        <p:nvSpPr>
          <p:cNvPr name="TextBox 15" id="15"/>
          <p:cNvSpPr txBox="true"/>
          <p:nvPr/>
        </p:nvSpPr>
        <p:spPr>
          <a:xfrm rot="0">
            <a:off x="7070237" y="7101836"/>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One Hot Encoding + PCA</a:t>
            </a:r>
          </a:p>
        </p:txBody>
      </p:sp>
      <p:sp>
        <p:nvSpPr>
          <p:cNvPr name="TextBox 16" id="16"/>
          <p:cNvSpPr txBox="true"/>
          <p:nvPr/>
        </p:nvSpPr>
        <p:spPr>
          <a:xfrm rot="0">
            <a:off x="9865443" y="4548184"/>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One Hot Encoding</a:t>
            </a:r>
          </a:p>
        </p:txBody>
      </p:sp>
      <p:sp>
        <p:nvSpPr>
          <p:cNvPr name="TextBox 17" id="17"/>
          <p:cNvSpPr txBox="true"/>
          <p:nvPr/>
        </p:nvSpPr>
        <p:spPr>
          <a:xfrm rot="0">
            <a:off x="12844620" y="2128072"/>
            <a:ext cx="3594370" cy="35623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Standard Data</a:t>
            </a:r>
          </a:p>
        </p:txBody>
      </p:sp>
      <p:sp>
        <p:nvSpPr>
          <p:cNvPr name="TextBox 18" id="18"/>
          <p:cNvSpPr txBox="true"/>
          <p:nvPr/>
        </p:nvSpPr>
        <p:spPr>
          <a:xfrm rot="0">
            <a:off x="1028700" y="3126395"/>
            <a:ext cx="8819365" cy="922274"/>
          </a:xfrm>
          <a:prstGeom prst="rect">
            <a:avLst/>
          </a:prstGeom>
        </p:spPr>
        <p:txBody>
          <a:bodyPr anchor="t" rtlCol="false" tIns="0" lIns="0" bIns="0" rIns="0">
            <a:spAutoFit/>
          </a:bodyPr>
          <a:lstStyle/>
          <a:p>
            <a:pPr>
              <a:lnSpc>
                <a:spcPts val="7167"/>
              </a:lnSpc>
            </a:pPr>
            <a:r>
              <a:rPr lang="en-US" sz="6399">
                <a:solidFill>
                  <a:srgbClr val="56595A"/>
                </a:solidFill>
                <a:latin typeface="Montserrat Medium"/>
              </a:rPr>
              <a:t>Data Processing</a:t>
            </a:r>
          </a:p>
        </p:txBody>
      </p:sp>
      <p:sp>
        <p:nvSpPr>
          <p:cNvPr name="TextBox 19" id="19"/>
          <p:cNvSpPr txBox="true"/>
          <p:nvPr/>
        </p:nvSpPr>
        <p:spPr>
          <a:xfrm rot="0">
            <a:off x="7070237" y="7629521"/>
            <a:ext cx="4414680" cy="258508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One Hot Encoded data was used with PCA and the Models were applied. The optimal number of components for PCA, were determined using K-Fold Cross Validation</a:t>
            </a:r>
          </a:p>
          <a:p>
            <a:pPr>
              <a:lnSpc>
                <a:spcPts val="2940"/>
              </a:lnSpc>
            </a:pPr>
            <a:r>
              <a:rPr lang="en-US" sz="2100">
                <a:solidFill>
                  <a:srgbClr val="101010"/>
                </a:solidFill>
                <a:latin typeface="Montserrat Classic"/>
              </a:rPr>
              <a:t>.</a:t>
            </a:r>
          </a:p>
        </p:txBody>
      </p:sp>
      <p:sp>
        <p:nvSpPr>
          <p:cNvPr name="TextBox 20" id="20"/>
          <p:cNvSpPr txBox="true"/>
          <p:nvPr/>
        </p:nvSpPr>
        <p:spPr>
          <a:xfrm rot="0">
            <a:off x="9865443" y="5107301"/>
            <a:ext cx="4414680" cy="1470660"/>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Original Label Based Features were converted to One Hot Encoding and the Models were applied.</a:t>
            </a:r>
          </a:p>
        </p:txBody>
      </p:sp>
      <p:sp>
        <p:nvSpPr>
          <p:cNvPr name="TextBox 21" id="21"/>
          <p:cNvSpPr txBox="true"/>
          <p:nvPr/>
        </p:nvSpPr>
        <p:spPr>
          <a:xfrm rot="0">
            <a:off x="12844620" y="2687190"/>
            <a:ext cx="4414680" cy="1099185"/>
          </a:xfrm>
          <a:prstGeom prst="rect">
            <a:avLst/>
          </a:prstGeom>
        </p:spPr>
        <p:txBody>
          <a:bodyPr anchor="t" rtlCol="false" tIns="0" lIns="0" bIns="0" rIns="0">
            <a:spAutoFit/>
          </a:bodyPr>
          <a:lstStyle/>
          <a:p>
            <a:pPr>
              <a:lnSpc>
                <a:spcPts val="2940"/>
              </a:lnSpc>
            </a:pPr>
            <a:r>
              <a:rPr lang="en-US" sz="2100">
                <a:solidFill>
                  <a:srgbClr val="101010"/>
                </a:solidFill>
                <a:latin typeface="Montserrat Classic"/>
              </a:rPr>
              <a:t>The Original Data had Label Based Encoded Features and Models were applied.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pic>
        <p:nvPicPr>
          <p:cNvPr name="Picture 6" id="6"/>
          <p:cNvPicPr>
            <a:picLocks noChangeAspect="true"/>
          </p:cNvPicPr>
          <p:nvPr/>
        </p:nvPicPr>
        <p:blipFill>
          <a:blip r:embed="rId4"/>
          <a:stretch>
            <a:fillRect/>
          </a:stretch>
        </p:blipFill>
        <p:spPr>
          <a:xfrm rot="0">
            <a:off x="11436334" y="1770868"/>
            <a:ext cx="6628938" cy="5939798"/>
          </a:xfrm>
          <a:prstGeom prst="rect">
            <a:avLst/>
          </a:prstGeom>
        </p:spPr>
      </p:pic>
      <p:sp>
        <p:nvSpPr>
          <p:cNvPr name="TextBox 7" id="7"/>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Naive Bayes</a:t>
            </a:r>
          </a:p>
        </p:txBody>
      </p:sp>
      <p:sp>
        <p:nvSpPr>
          <p:cNvPr name="TextBox 8" id="8"/>
          <p:cNvSpPr txBox="true"/>
          <p:nvPr/>
        </p:nvSpPr>
        <p:spPr>
          <a:xfrm rot="0">
            <a:off x="961996"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9" id="9"/>
          <p:cNvSpPr txBox="true"/>
          <p:nvPr/>
        </p:nvSpPr>
        <p:spPr>
          <a:xfrm rot="0">
            <a:off x="961996" y="6485100"/>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0" id="10"/>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sp>
        <p:nvSpPr>
          <p:cNvPr name="Freeform 11" id="11"/>
          <p:cNvSpPr/>
          <p:nvPr/>
        </p:nvSpPr>
        <p:spPr>
          <a:xfrm flipH="false" flipV="false" rot="0">
            <a:off x="4091320" y="2896911"/>
            <a:ext cx="7441311" cy="1494990"/>
          </a:xfrm>
          <a:custGeom>
            <a:avLst/>
            <a:gdLst/>
            <a:ahLst/>
            <a:cxnLst/>
            <a:rect r="r" b="b" t="t" l="l"/>
            <a:pathLst>
              <a:path h="1494990" w="7441311">
                <a:moveTo>
                  <a:pt x="0" y="0"/>
                </a:moveTo>
                <a:lnTo>
                  <a:pt x="7441311" y="0"/>
                </a:lnTo>
                <a:lnTo>
                  <a:pt x="7441311" y="1494989"/>
                </a:lnTo>
                <a:lnTo>
                  <a:pt x="0" y="1494989"/>
                </a:lnTo>
                <a:lnTo>
                  <a:pt x="0" y="0"/>
                </a:lnTo>
                <a:close/>
              </a:path>
            </a:pathLst>
          </a:custGeom>
          <a:blipFill>
            <a:blip r:embed="rId5"/>
            <a:stretch>
              <a:fillRect l="-912" t="0" r="-2007" b="-365082"/>
            </a:stretch>
          </a:blipFill>
        </p:spPr>
      </p:sp>
      <p:sp>
        <p:nvSpPr>
          <p:cNvPr name="Freeform 12" id="12"/>
          <p:cNvSpPr/>
          <p:nvPr/>
        </p:nvSpPr>
        <p:spPr>
          <a:xfrm flipH="false" flipV="false" rot="0">
            <a:off x="4091320" y="6304482"/>
            <a:ext cx="7718317" cy="1490579"/>
          </a:xfrm>
          <a:custGeom>
            <a:avLst/>
            <a:gdLst/>
            <a:ahLst/>
            <a:cxnLst/>
            <a:rect r="r" b="b" t="t" l="l"/>
            <a:pathLst>
              <a:path h="1490579" w="7718317">
                <a:moveTo>
                  <a:pt x="0" y="0"/>
                </a:moveTo>
                <a:lnTo>
                  <a:pt x="7718317" y="0"/>
                </a:lnTo>
                <a:lnTo>
                  <a:pt x="7718317" y="1490579"/>
                </a:lnTo>
                <a:lnTo>
                  <a:pt x="0" y="1490579"/>
                </a:lnTo>
                <a:lnTo>
                  <a:pt x="0" y="0"/>
                </a:lnTo>
                <a:close/>
              </a:path>
            </a:pathLst>
          </a:custGeom>
          <a:blipFill>
            <a:blip r:embed="rId5"/>
            <a:stretch>
              <a:fillRect l="-1082" t="-239628" r="0" b="-135554"/>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Logistic Regression</a:t>
            </a:r>
          </a:p>
        </p:txBody>
      </p:sp>
      <p:sp>
        <p:nvSpPr>
          <p:cNvPr name="Freeform 7" id="7"/>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8" id="8"/>
          <p:cNvSpPr/>
          <p:nvPr/>
        </p:nvSpPr>
        <p:spPr>
          <a:xfrm flipH="false" flipV="false" rot="0">
            <a:off x="4270429" y="5064589"/>
            <a:ext cx="7718317" cy="616664"/>
          </a:xfrm>
          <a:custGeom>
            <a:avLst/>
            <a:gdLst/>
            <a:ahLst/>
            <a:cxnLst/>
            <a:rect r="r" b="b" t="t" l="l"/>
            <a:pathLst>
              <a:path h="616664" w="7718317">
                <a:moveTo>
                  <a:pt x="0" y="0"/>
                </a:moveTo>
                <a:lnTo>
                  <a:pt x="7718317" y="0"/>
                </a:lnTo>
                <a:lnTo>
                  <a:pt x="7718317" y="616665"/>
                </a:lnTo>
                <a:lnTo>
                  <a:pt x="0" y="616665"/>
                </a:lnTo>
                <a:lnTo>
                  <a:pt x="0" y="0"/>
                </a:lnTo>
                <a:close/>
              </a:path>
            </a:pathLst>
          </a:custGeom>
          <a:blipFill>
            <a:blip r:embed="rId4"/>
            <a:stretch>
              <a:fillRect l="-1082" t="-579221" r="0" b="-469374"/>
            </a:stretch>
          </a:blipFill>
        </p:spPr>
      </p:sp>
      <p:sp>
        <p:nvSpPr>
          <p:cNvPr name="Freeform 9" id="9"/>
          <p:cNvSpPr/>
          <p:nvPr/>
        </p:nvSpPr>
        <p:spPr>
          <a:xfrm flipH="false" flipV="false" rot="0">
            <a:off x="4270429" y="5681254"/>
            <a:ext cx="7718317" cy="869851"/>
          </a:xfrm>
          <a:custGeom>
            <a:avLst/>
            <a:gdLst/>
            <a:ahLst/>
            <a:cxnLst/>
            <a:rect r="r" b="b" t="t" l="l"/>
            <a:pathLst>
              <a:path h="869851" w="7718317">
                <a:moveTo>
                  <a:pt x="0" y="0"/>
                </a:moveTo>
                <a:lnTo>
                  <a:pt x="7718317" y="0"/>
                </a:lnTo>
                <a:lnTo>
                  <a:pt x="7718317" y="869850"/>
                </a:lnTo>
                <a:lnTo>
                  <a:pt x="0" y="869850"/>
                </a:lnTo>
                <a:lnTo>
                  <a:pt x="0" y="0"/>
                </a:lnTo>
                <a:close/>
              </a:path>
            </a:pathLst>
          </a:custGeom>
          <a:blipFill>
            <a:blip r:embed="rId4"/>
            <a:stretch>
              <a:fillRect l="-1185" t="-578716" r="0" b="-136391"/>
            </a:stretch>
          </a:blipFill>
        </p:spPr>
      </p:sp>
      <p:sp>
        <p:nvSpPr>
          <p:cNvPr name="Freeform 10" id="10"/>
          <p:cNvSpPr/>
          <p:nvPr/>
        </p:nvSpPr>
        <p:spPr>
          <a:xfrm flipH="false" flipV="false" rot="0">
            <a:off x="4270429" y="3464694"/>
            <a:ext cx="7394208" cy="866471"/>
          </a:xfrm>
          <a:custGeom>
            <a:avLst/>
            <a:gdLst/>
            <a:ahLst/>
            <a:cxnLst/>
            <a:rect r="r" b="b" t="t" l="l"/>
            <a:pathLst>
              <a:path h="866471" w="7394208">
                <a:moveTo>
                  <a:pt x="0" y="0"/>
                </a:moveTo>
                <a:lnTo>
                  <a:pt x="7394208" y="0"/>
                </a:lnTo>
                <a:lnTo>
                  <a:pt x="7394208" y="866470"/>
                </a:lnTo>
                <a:lnTo>
                  <a:pt x="0" y="866470"/>
                </a:lnTo>
                <a:lnTo>
                  <a:pt x="0" y="0"/>
                </a:lnTo>
                <a:close/>
              </a:path>
            </a:pathLst>
          </a:custGeom>
          <a:blipFill>
            <a:blip r:embed="rId4"/>
            <a:stretch>
              <a:fillRect l="-1021" t="-168153" r="-2554" b="-534290"/>
            </a:stretch>
          </a:blipFill>
        </p:spPr>
      </p:sp>
      <p:sp>
        <p:nvSpPr>
          <p:cNvPr name="TextBox 11" id="11"/>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pic>
        <p:nvPicPr>
          <p:cNvPr name="Picture 12" id="12"/>
          <p:cNvPicPr>
            <a:picLocks noChangeAspect="true"/>
          </p:cNvPicPr>
          <p:nvPr/>
        </p:nvPicPr>
        <p:blipFill>
          <a:blip r:embed="rId5"/>
          <a:stretch>
            <a:fillRect/>
          </a:stretch>
        </p:blipFill>
        <p:spPr>
          <a:xfrm rot="0">
            <a:off x="11436334" y="1770868"/>
            <a:ext cx="6628938" cy="5939798"/>
          </a:xfrm>
          <a:prstGeom prst="rect">
            <a:avLst/>
          </a:prstGeom>
        </p:spPr>
      </p:pic>
      <p:sp>
        <p:nvSpPr>
          <p:cNvPr name="TextBox 13" id="13"/>
          <p:cNvSpPr txBox="true"/>
          <p:nvPr/>
        </p:nvSpPr>
        <p:spPr>
          <a:xfrm rot="0">
            <a:off x="961996"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4" id="14"/>
          <p:cNvSpPr txBox="true"/>
          <p:nvPr/>
        </p:nvSpPr>
        <p:spPr>
          <a:xfrm rot="0">
            <a:off x="961996" y="5245208"/>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997729" cy="598197"/>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Solver: newton-cg</a:t>
            </a:r>
          </a:p>
          <a:p>
            <a:pPr marL="416976" indent="-208488" lvl="1">
              <a:lnSpc>
                <a:spcPts val="2317"/>
              </a:lnSpc>
              <a:buFont typeface="Arial"/>
              <a:buChar char="•"/>
            </a:pPr>
            <a:r>
              <a:rPr lang="en-US" sz="1931" spc="-38">
                <a:solidFill>
                  <a:srgbClr val="56595A"/>
                </a:solidFill>
                <a:latin typeface="Muli Bold"/>
              </a:rPr>
              <a:t>Regularization Strength: 10</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Support Vector Machine</a:t>
            </a:r>
          </a:p>
        </p:txBody>
      </p:sp>
      <p:sp>
        <p:nvSpPr>
          <p:cNvPr name="Freeform 7" id="7"/>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8" id="8"/>
          <p:cNvSpPr/>
          <p:nvPr/>
        </p:nvSpPr>
        <p:spPr>
          <a:xfrm flipH="false" flipV="false" rot="0">
            <a:off x="4270429" y="4881659"/>
            <a:ext cx="7718317" cy="616664"/>
          </a:xfrm>
          <a:custGeom>
            <a:avLst/>
            <a:gdLst/>
            <a:ahLst/>
            <a:cxnLst/>
            <a:rect r="r" b="b" t="t" l="l"/>
            <a:pathLst>
              <a:path h="616664" w="7718317">
                <a:moveTo>
                  <a:pt x="0" y="0"/>
                </a:moveTo>
                <a:lnTo>
                  <a:pt x="7718317" y="0"/>
                </a:lnTo>
                <a:lnTo>
                  <a:pt x="7718317" y="616664"/>
                </a:lnTo>
                <a:lnTo>
                  <a:pt x="0" y="616664"/>
                </a:lnTo>
                <a:lnTo>
                  <a:pt x="0" y="0"/>
                </a:lnTo>
                <a:close/>
              </a:path>
            </a:pathLst>
          </a:custGeom>
          <a:blipFill>
            <a:blip r:embed="rId4"/>
            <a:stretch>
              <a:fillRect l="-1082" t="-579221" r="0" b="-469374"/>
            </a:stretch>
          </a:blipFill>
        </p:spPr>
      </p:sp>
      <p:sp>
        <p:nvSpPr>
          <p:cNvPr name="Freeform 9" id="9"/>
          <p:cNvSpPr/>
          <p:nvPr/>
        </p:nvSpPr>
        <p:spPr>
          <a:xfrm flipH="false" flipV="false" rot="0">
            <a:off x="4289756" y="3464694"/>
            <a:ext cx="7402657" cy="921665"/>
          </a:xfrm>
          <a:custGeom>
            <a:avLst/>
            <a:gdLst/>
            <a:ahLst/>
            <a:cxnLst/>
            <a:rect r="r" b="b" t="t" l="l"/>
            <a:pathLst>
              <a:path h="921665" w="7402657">
                <a:moveTo>
                  <a:pt x="0" y="0"/>
                </a:moveTo>
                <a:lnTo>
                  <a:pt x="7402657" y="0"/>
                </a:lnTo>
                <a:lnTo>
                  <a:pt x="7402657" y="921665"/>
                </a:lnTo>
                <a:lnTo>
                  <a:pt x="0" y="921665"/>
                </a:lnTo>
                <a:lnTo>
                  <a:pt x="0" y="0"/>
                </a:lnTo>
                <a:close/>
              </a:path>
            </a:pathLst>
          </a:custGeom>
          <a:blipFill>
            <a:blip r:embed="rId4"/>
            <a:stretch>
              <a:fillRect l="-987" t="-245926" r="-2469" b="-408463"/>
            </a:stretch>
          </a:blipFill>
        </p:spPr>
      </p:sp>
      <p:sp>
        <p:nvSpPr>
          <p:cNvPr name="Freeform 10" id="10"/>
          <p:cNvSpPr/>
          <p:nvPr/>
        </p:nvSpPr>
        <p:spPr>
          <a:xfrm flipH="false" flipV="false" rot="0">
            <a:off x="4289756" y="5498323"/>
            <a:ext cx="7698990" cy="871018"/>
          </a:xfrm>
          <a:custGeom>
            <a:avLst/>
            <a:gdLst/>
            <a:ahLst/>
            <a:cxnLst/>
            <a:rect r="r" b="b" t="t" l="l"/>
            <a:pathLst>
              <a:path h="871018" w="7698990">
                <a:moveTo>
                  <a:pt x="0" y="0"/>
                </a:moveTo>
                <a:lnTo>
                  <a:pt x="7698990" y="0"/>
                </a:lnTo>
                <a:lnTo>
                  <a:pt x="7698990" y="871018"/>
                </a:lnTo>
                <a:lnTo>
                  <a:pt x="0" y="871018"/>
                </a:lnTo>
                <a:lnTo>
                  <a:pt x="0" y="0"/>
                </a:lnTo>
                <a:close/>
              </a:path>
            </a:pathLst>
          </a:custGeom>
          <a:blipFill>
            <a:blip r:embed="rId4"/>
            <a:stretch>
              <a:fillRect l="-1105" t="-673064" r="0" b="-38272"/>
            </a:stretch>
          </a:blipFill>
        </p:spPr>
      </p:sp>
      <p:sp>
        <p:nvSpPr>
          <p:cNvPr name="TextBox 11" id="11"/>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pic>
        <p:nvPicPr>
          <p:cNvPr name="Picture 12" id="12"/>
          <p:cNvPicPr>
            <a:picLocks noChangeAspect="true"/>
          </p:cNvPicPr>
          <p:nvPr/>
        </p:nvPicPr>
        <p:blipFill>
          <a:blip r:embed="rId5"/>
          <a:stretch>
            <a:fillRect/>
          </a:stretch>
        </p:blipFill>
        <p:spPr>
          <a:xfrm rot="0">
            <a:off x="11436334" y="1770868"/>
            <a:ext cx="6628938" cy="5939798"/>
          </a:xfrm>
          <a:prstGeom prst="rect">
            <a:avLst/>
          </a:prstGeom>
        </p:spPr>
      </p:pic>
      <p:sp>
        <p:nvSpPr>
          <p:cNvPr name="TextBox 13" id="13"/>
          <p:cNvSpPr txBox="true"/>
          <p:nvPr/>
        </p:nvSpPr>
        <p:spPr>
          <a:xfrm rot="0">
            <a:off x="961996"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4" id="14"/>
          <p:cNvSpPr txBox="true"/>
          <p:nvPr/>
        </p:nvSpPr>
        <p:spPr>
          <a:xfrm rot="0">
            <a:off x="961996" y="5062277"/>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997729" cy="598197"/>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Regularisation Strength: 1</a:t>
            </a:r>
          </a:p>
          <a:p>
            <a:pPr marL="416976" indent="-208488" lvl="1">
              <a:lnSpc>
                <a:spcPts val="2317"/>
              </a:lnSpc>
              <a:buFont typeface="Arial"/>
              <a:buChar char="•"/>
            </a:pPr>
            <a:r>
              <a:rPr lang="en-US" sz="1931" spc="-38">
                <a:solidFill>
                  <a:srgbClr val="56595A"/>
                </a:solidFill>
                <a:latin typeface="Muli Bold"/>
              </a:rPr>
              <a:t>Kernel: rbf</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6" id="6"/>
          <p:cNvSpPr/>
          <p:nvPr/>
        </p:nvSpPr>
        <p:spPr>
          <a:xfrm flipH="false" flipV="false" rot="0">
            <a:off x="4270429" y="4870313"/>
            <a:ext cx="7718317" cy="616664"/>
          </a:xfrm>
          <a:custGeom>
            <a:avLst/>
            <a:gdLst/>
            <a:ahLst/>
            <a:cxnLst/>
            <a:rect r="r" b="b" t="t" l="l"/>
            <a:pathLst>
              <a:path h="616664" w="7718317">
                <a:moveTo>
                  <a:pt x="0" y="0"/>
                </a:moveTo>
                <a:lnTo>
                  <a:pt x="7718317" y="0"/>
                </a:lnTo>
                <a:lnTo>
                  <a:pt x="7718317" y="616664"/>
                </a:lnTo>
                <a:lnTo>
                  <a:pt x="0" y="616664"/>
                </a:lnTo>
                <a:lnTo>
                  <a:pt x="0" y="0"/>
                </a:lnTo>
                <a:close/>
              </a:path>
            </a:pathLst>
          </a:custGeom>
          <a:blipFill>
            <a:blip r:embed="rId4"/>
            <a:stretch>
              <a:fillRect l="-1082" t="-579221" r="0" b="-469374"/>
            </a:stretch>
          </a:blipFill>
        </p:spPr>
      </p:sp>
      <p:pic>
        <p:nvPicPr>
          <p:cNvPr name="Picture 7" id="7"/>
          <p:cNvPicPr>
            <a:picLocks noChangeAspect="true"/>
          </p:cNvPicPr>
          <p:nvPr/>
        </p:nvPicPr>
        <p:blipFill>
          <a:blip r:embed="rId5"/>
          <a:stretch>
            <a:fillRect/>
          </a:stretch>
        </p:blipFill>
        <p:spPr>
          <a:xfrm rot="0">
            <a:off x="11553301" y="1866131"/>
            <a:ext cx="6501340" cy="5753932"/>
          </a:xfrm>
          <a:prstGeom prst="rect">
            <a:avLst/>
          </a:prstGeom>
        </p:spPr>
      </p:pic>
      <p:sp>
        <p:nvSpPr>
          <p:cNvPr name="Freeform 8" id="8"/>
          <p:cNvSpPr/>
          <p:nvPr/>
        </p:nvSpPr>
        <p:spPr>
          <a:xfrm flipH="false" flipV="false" rot="0">
            <a:off x="4289756" y="3436119"/>
            <a:ext cx="7421984" cy="753795"/>
          </a:xfrm>
          <a:custGeom>
            <a:avLst/>
            <a:gdLst/>
            <a:ahLst/>
            <a:cxnLst/>
            <a:rect r="r" b="b" t="t" l="l"/>
            <a:pathLst>
              <a:path h="753795" w="7421984">
                <a:moveTo>
                  <a:pt x="0" y="0"/>
                </a:moveTo>
                <a:lnTo>
                  <a:pt x="7421984" y="0"/>
                </a:lnTo>
                <a:lnTo>
                  <a:pt x="7421984" y="753795"/>
                </a:lnTo>
                <a:lnTo>
                  <a:pt x="0" y="753795"/>
                </a:lnTo>
                <a:lnTo>
                  <a:pt x="0" y="0"/>
                </a:lnTo>
                <a:close/>
              </a:path>
            </a:pathLst>
          </a:custGeom>
          <a:blipFill>
            <a:blip r:embed="rId6"/>
            <a:stretch>
              <a:fillRect l="0" t="0" r="0" b="0"/>
            </a:stretch>
          </a:blipFill>
        </p:spPr>
      </p:sp>
      <p:sp>
        <p:nvSpPr>
          <p:cNvPr name="Freeform 9" id="9"/>
          <p:cNvSpPr/>
          <p:nvPr/>
        </p:nvSpPr>
        <p:spPr>
          <a:xfrm flipH="false" flipV="false" rot="0">
            <a:off x="4270429" y="5459326"/>
            <a:ext cx="7560487" cy="759424"/>
          </a:xfrm>
          <a:custGeom>
            <a:avLst/>
            <a:gdLst/>
            <a:ahLst/>
            <a:cxnLst/>
            <a:rect r="r" b="b" t="t" l="l"/>
            <a:pathLst>
              <a:path h="759424" w="7560487">
                <a:moveTo>
                  <a:pt x="0" y="0"/>
                </a:moveTo>
                <a:lnTo>
                  <a:pt x="7560487" y="0"/>
                </a:lnTo>
                <a:lnTo>
                  <a:pt x="7560487" y="759424"/>
                </a:lnTo>
                <a:lnTo>
                  <a:pt x="0" y="759424"/>
                </a:lnTo>
                <a:lnTo>
                  <a:pt x="0" y="0"/>
                </a:lnTo>
                <a:close/>
              </a:path>
            </a:pathLst>
          </a:custGeom>
          <a:blipFill>
            <a:blip r:embed="rId7"/>
            <a:stretch>
              <a:fillRect l="0" t="0" r="0" b="0"/>
            </a:stretch>
          </a:blipFill>
        </p:spPr>
      </p:sp>
      <p:sp>
        <p:nvSpPr>
          <p:cNvPr name="TextBox 10" id="10"/>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TextBox 11" id="11"/>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Decision Tree</a:t>
            </a:r>
          </a:p>
        </p:txBody>
      </p:sp>
      <p:sp>
        <p:nvSpPr>
          <p:cNvPr name="TextBox 12" id="12"/>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sp>
        <p:nvSpPr>
          <p:cNvPr name="TextBox 13" id="13"/>
          <p:cNvSpPr txBox="true"/>
          <p:nvPr/>
        </p:nvSpPr>
        <p:spPr>
          <a:xfrm rot="0">
            <a:off x="961996" y="3046209"/>
            <a:ext cx="3129324" cy="1481205"/>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 + GridSearchCV</a:t>
            </a:r>
          </a:p>
        </p:txBody>
      </p:sp>
      <p:sp>
        <p:nvSpPr>
          <p:cNvPr name="TextBox 14" id="14"/>
          <p:cNvSpPr txBox="true"/>
          <p:nvPr/>
        </p:nvSpPr>
        <p:spPr>
          <a:xfrm rot="0">
            <a:off x="961996" y="5050931"/>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129324" cy="1186869"/>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Max Depth: 7</a:t>
            </a:r>
          </a:p>
          <a:p>
            <a:pPr marL="416976" indent="-208488" lvl="1">
              <a:lnSpc>
                <a:spcPts val="2317"/>
              </a:lnSpc>
              <a:buFont typeface="Arial"/>
              <a:buChar char="•"/>
            </a:pPr>
            <a:r>
              <a:rPr lang="en-US" sz="1931" spc="-38">
                <a:solidFill>
                  <a:srgbClr val="56595A"/>
                </a:solidFill>
                <a:latin typeface="Muli Bold"/>
              </a:rPr>
              <a:t>Min Samples Split: 5</a:t>
            </a:r>
          </a:p>
          <a:p>
            <a:pPr marL="416976" indent="-208488" lvl="1">
              <a:lnSpc>
                <a:spcPts val="2317"/>
              </a:lnSpc>
              <a:buFont typeface="Arial"/>
              <a:buChar char="•"/>
            </a:pPr>
            <a:r>
              <a:rPr lang="en-US" sz="1931" spc="-38">
                <a:solidFill>
                  <a:srgbClr val="56595A"/>
                </a:solidFill>
                <a:latin typeface="Muli Bold"/>
              </a:rPr>
              <a:t>Min Samples Leaf: 1</a:t>
            </a:r>
          </a:p>
          <a:p>
            <a:pPr marL="416976" indent="-208488" lvl="1">
              <a:lnSpc>
                <a:spcPts val="2317"/>
              </a:lnSpc>
              <a:buFont typeface="Arial"/>
              <a:buChar char="•"/>
            </a:pPr>
            <a:r>
              <a:rPr lang="en-US" sz="1931" spc="-38">
                <a:solidFill>
                  <a:srgbClr val="56595A"/>
                </a:solidFill>
                <a:latin typeface="Muli Bold"/>
              </a:rPr>
              <a:t>Gini impurity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6" id="6"/>
          <p:cNvSpPr/>
          <p:nvPr/>
        </p:nvSpPr>
        <p:spPr>
          <a:xfrm flipH="false" flipV="false" rot="0">
            <a:off x="4270429" y="4743096"/>
            <a:ext cx="7718317" cy="616664"/>
          </a:xfrm>
          <a:custGeom>
            <a:avLst/>
            <a:gdLst/>
            <a:ahLst/>
            <a:cxnLst/>
            <a:rect r="r" b="b" t="t" l="l"/>
            <a:pathLst>
              <a:path h="616664" w="7718317">
                <a:moveTo>
                  <a:pt x="0" y="0"/>
                </a:moveTo>
                <a:lnTo>
                  <a:pt x="7718317" y="0"/>
                </a:lnTo>
                <a:lnTo>
                  <a:pt x="7718317" y="616665"/>
                </a:lnTo>
                <a:lnTo>
                  <a:pt x="0" y="616665"/>
                </a:lnTo>
                <a:lnTo>
                  <a:pt x="0" y="0"/>
                </a:lnTo>
                <a:close/>
              </a:path>
            </a:pathLst>
          </a:custGeom>
          <a:blipFill>
            <a:blip r:embed="rId4"/>
            <a:stretch>
              <a:fillRect l="-1082" t="-579221" r="0" b="-469374"/>
            </a:stretch>
          </a:blipFill>
        </p:spPr>
      </p:sp>
      <p:pic>
        <p:nvPicPr>
          <p:cNvPr name="Picture 7" id="7"/>
          <p:cNvPicPr>
            <a:picLocks noChangeAspect="true"/>
          </p:cNvPicPr>
          <p:nvPr/>
        </p:nvPicPr>
        <p:blipFill>
          <a:blip r:embed="rId5"/>
          <a:stretch>
            <a:fillRect/>
          </a:stretch>
        </p:blipFill>
        <p:spPr>
          <a:xfrm rot="0">
            <a:off x="11553301" y="1866131"/>
            <a:ext cx="6501340" cy="5753932"/>
          </a:xfrm>
          <a:prstGeom prst="rect">
            <a:avLst/>
          </a:prstGeom>
        </p:spPr>
      </p:pic>
      <p:sp>
        <p:nvSpPr>
          <p:cNvPr name="Freeform 8" id="8"/>
          <p:cNvSpPr/>
          <p:nvPr/>
        </p:nvSpPr>
        <p:spPr>
          <a:xfrm flipH="false" flipV="false" rot="0">
            <a:off x="4258899" y="5331186"/>
            <a:ext cx="7562268" cy="610119"/>
          </a:xfrm>
          <a:custGeom>
            <a:avLst/>
            <a:gdLst/>
            <a:ahLst/>
            <a:cxnLst/>
            <a:rect r="r" b="b" t="t" l="l"/>
            <a:pathLst>
              <a:path h="610119" w="7562268">
                <a:moveTo>
                  <a:pt x="0" y="0"/>
                </a:moveTo>
                <a:lnTo>
                  <a:pt x="7562268" y="0"/>
                </a:lnTo>
                <a:lnTo>
                  <a:pt x="7562268" y="610119"/>
                </a:lnTo>
                <a:lnTo>
                  <a:pt x="0" y="610119"/>
                </a:lnTo>
                <a:lnTo>
                  <a:pt x="0" y="0"/>
                </a:lnTo>
                <a:close/>
              </a:path>
            </a:pathLst>
          </a:custGeom>
          <a:blipFill>
            <a:blip r:embed="rId6"/>
            <a:stretch>
              <a:fillRect l="0" t="0" r="0" b="0"/>
            </a:stretch>
          </a:blipFill>
        </p:spPr>
      </p:sp>
      <p:sp>
        <p:nvSpPr>
          <p:cNvPr name="Freeform 9" id="9"/>
          <p:cNvSpPr/>
          <p:nvPr/>
        </p:nvSpPr>
        <p:spPr>
          <a:xfrm flipH="false" flipV="false" rot="0">
            <a:off x="4249374" y="3417069"/>
            <a:ext cx="7441311" cy="582706"/>
          </a:xfrm>
          <a:custGeom>
            <a:avLst/>
            <a:gdLst/>
            <a:ahLst/>
            <a:cxnLst/>
            <a:rect r="r" b="b" t="t" l="l"/>
            <a:pathLst>
              <a:path h="582706" w="7441311">
                <a:moveTo>
                  <a:pt x="0" y="0"/>
                </a:moveTo>
                <a:lnTo>
                  <a:pt x="7441311" y="0"/>
                </a:lnTo>
                <a:lnTo>
                  <a:pt x="7441311" y="582706"/>
                </a:lnTo>
                <a:lnTo>
                  <a:pt x="0" y="582706"/>
                </a:lnTo>
                <a:lnTo>
                  <a:pt x="0" y="0"/>
                </a:lnTo>
                <a:close/>
              </a:path>
            </a:pathLst>
          </a:custGeom>
          <a:blipFill>
            <a:blip r:embed="rId7"/>
            <a:stretch>
              <a:fillRect l="0" t="0" r="0" b="0"/>
            </a:stretch>
          </a:blipFill>
        </p:spPr>
      </p:sp>
      <p:sp>
        <p:nvSpPr>
          <p:cNvPr name="TextBox 10" id="10"/>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TextBox 11" id="11"/>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Random Forest</a:t>
            </a:r>
          </a:p>
        </p:txBody>
      </p:sp>
      <p:sp>
        <p:nvSpPr>
          <p:cNvPr name="TextBox 12" id="12"/>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sp>
        <p:nvSpPr>
          <p:cNvPr name="TextBox 13" id="13"/>
          <p:cNvSpPr txBox="true"/>
          <p:nvPr/>
        </p:nvSpPr>
        <p:spPr>
          <a:xfrm rot="0">
            <a:off x="961996" y="3046209"/>
            <a:ext cx="3129324" cy="892533"/>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p:txBody>
      </p:sp>
      <p:sp>
        <p:nvSpPr>
          <p:cNvPr name="TextBox 14" id="14"/>
          <p:cNvSpPr txBox="true"/>
          <p:nvPr/>
        </p:nvSpPr>
        <p:spPr>
          <a:xfrm rot="0">
            <a:off x="961996" y="4923715"/>
            <a:ext cx="3129324" cy="892533"/>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129324" cy="1775541"/>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max depth=15</a:t>
            </a:r>
          </a:p>
          <a:p>
            <a:pPr marL="416976" indent="-208488" lvl="1">
              <a:lnSpc>
                <a:spcPts val="2317"/>
              </a:lnSpc>
              <a:buFont typeface="Arial"/>
              <a:buChar char="•"/>
            </a:pPr>
            <a:r>
              <a:rPr lang="en-US" sz="1931" spc="-38">
                <a:solidFill>
                  <a:srgbClr val="56595A"/>
                </a:solidFill>
                <a:latin typeface="Muli Bold"/>
              </a:rPr>
              <a:t>max features=’log2’</a:t>
            </a:r>
          </a:p>
          <a:p>
            <a:pPr marL="416976" indent="-208488" lvl="1">
              <a:lnSpc>
                <a:spcPts val="2317"/>
              </a:lnSpc>
              <a:buFont typeface="Arial"/>
              <a:buChar char="•"/>
            </a:pPr>
            <a:r>
              <a:rPr lang="en-US" sz="1931" spc="-38">
                <a:solidFill>
                  <a:srgbClr val="56595A"/>
                </a:solidFill>
                <a:latin typeface="Muli Bold"/>
              </a:rPr>
              <a:t>min samples leaf=4</a:t>
            </a:r>
          </a:p>
          <a:p>
            <a:pPr marL="416976" indent="-208488" lvl="1">
              <a:lnSpc>
                <a:spcPts val="2317"/>
              </a:lnSpc>
              <a:buFont typeface="Arial"/>
              <a:buChar char="•"/>
            </a:pPr>
            <a:r>
              <a:rPr lang="en-US" sz="1931" spc="-38">
                <a:solidFill>
                  <a:srgbClr val="56595A"/>
                </a:solidFill>
                <a:latin typeface="Muli Bold"/>
              </a:rPr>
              <a:t>Gini impurity</a:t>
            </a:r>
          </a:p>
          <a:p>
            <a:pPr marL="416976" indent="-208488" lvl="1">
              <a:lnSpc>
                <a:spcPts val="2317"/>
              </a:lnSpc>
              <a:buFont typeface="Arial"/>
              <a:buChar char="•"/>
            </a:pPr>
            <a:r>
              <a:rPr lang="en-US" sz="1931" spc="-38">
                <a:solidFill>
                  <a:srgbClr val="56595A"/>
                </a:solidFill>
                <a:latin typeface="Muli Bold"/>
              </a:rPr>
              <a:t>n estima</a:t>
            </a:r>
            <a:r>
              <a:rPr lang="en-US" sz="1931" spc="-38">
                <a:solidFill>
                  <a:srgbClr val="56595A"/>
                </a:solidFill>
                <a:latin typeface="Muli Bold"/>
              </a:rPr>
              <a:t>tors=300</a:t>
            </a:r>
          </a:p>
          <a:p>
            <a:pPr marL="416976" indent="-208488" lvl="1">
              <a:lnSpc>
                <a:spcPts val="2317"/>
              </a:lnSpc>
              <a:buFont typeface="Arial"/>
              <a:buChar char="•"/>
            </a:pPr>
            <a:r>
              <a:rPr lang="en-US" sz="1931" spc="-38">
                <a:solidFill>
                  <a:srgbClr val="56595A"/>
                </a:solidFill>
                <a:latin typeface="Muli Bold"/>
              </a:rPr>
              <a:t>B</a:t>
            </a:r>
            <a:r>
              <a:rPr lang="en-US" sz="1931" spc="-38">
                <a:solidFill>
                  <a:srgbClr val="56595A"/>
                </a:solidFill>
                <a:latin typeface="Muli Bold"/>
              </a:rPr>
              <a:t>ootstrap=True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6" id="6"/>
          <p:cNvSpPr/>
          <p:nvPr/>
        </p:nvSpPr>
        <p:spPr>
          <a:xfrm flipH="false" flipV="false" rot="0">
            <a:off x="4270429" y="4728377"/>
            <a:ext cx="7718317" cy="616664"/>
          </a:xfrm>
          <a:custGeom>
            <a:avLst/>
            <a:gdLst/>
            <a:ahLst/>
            <a:cxnLst/>
            <a:rect r="r" b="b" t="t" l="l"/>
            <a:pathLst>
              <a:path h="616664" w="7718317">
                <a:moveTo>
                  <a:pt x="0" y="0"/>
                </a:moveTo>
                <a:lnTo>
                  <a:pt x="7718317" y="0"/>
                </a:lnTo>
                <a:lnTo>
                  <a:pt x="7718317" y="616665"/>
                </a:lnTo>
                <a:lnTo>
                  <a:pt x="0" y="616665"/>
                </a:lnTo>
                <a:lnTo>
                  <a:pt x="0" y="0"/>
                </a:lnTo>
                <a:close/>
              </a:path>
            </a:pathLst>
          </a:custGeom>
          <a:blipFill>
            <a:blip r:embed="rId4"/>
            <a:stretch>
              <a:fillRect l="-1082" t="-579221" r="0" b="-469374"/>
            </a:stretch>
          </a:blipFill>
        </p:spPr>
      </p:sp>
      <p:pic>
        <p:nvPicPr>
          <p:cNvPr name="Picture 7" id="7"/>
          <p:cNvPicPr>
            <a:picLocks noChangeAspect="true"/>
          </p:cNvPicPr>
          <p:nvPr/>
        </p:nvPicPr>
        <p:blipFill>
          <a:blip r:embed="rId5"/>
          <a:stretch>
            <a:fillRect/>
          </a:stretch>
        </p:blipFill>
        <p:spPr>
          <a:xfrm rot="0">
            <a:off x="11553301" y="1866131"/>
            <a:ext cx="6501340" cy="5753932"/>
          </a:xfrm>
          <a:prstGeom prst="rect">
            <a:avLst/>
          </a:prstGeom>
        </p:spPr>
      </p:pic>
      <p:sp>
        <p:nvSpPr>
          <p:cNvPr name="Freeform 8" id="8"/>
          <p:cNvSpPr/>
          <p:nvPr/>
        </p:nvSpPr>
        <p:spPr>
          <a:xfrm flipH="false" flipV="false" rot="0">
            <a:off x="4278770" y="5338563"/>
            <a:ext cx="7522526" cy="757301"/>
          </a:xfrm>
          <a:custGeom>
            <a:avLst/>
            <a:gdLst/>
            <a:ahLst/>
            <a:cxnLst/>
            <a:rect r="r" b="b" t="t" l="l"/>
            <a:pathLst>
              <a:path h="757301" w="7522526">
                <a:moveTo>
                  <a:pt x="0" y="0"/>
                </a:moveTo>
                <a:lnTo>
                  <a:pt x="7522526" y="0"/>
                </a:lnTo>
                <a:lnTo>
                  <a:pt x="7522526" y="757301"/>
                </a:lnTo>
                <a:lnTo>
                  <a:pt x="0" y="757301"/>
                </a:lnTo>
                <a:lnTo>
                  <a:pt x="0" y="0"/>
                </a:lnTo>
                <a:close/>
              </a:path>
            </a:pathLst>
          </a:custGeom>
          <a:blipFill>
            <a:blip r:embed="rId6"/>
            <a:stretch>
              <a:fillRect l="0" t="0" r="0" b="0"/>
            </a:stretch>
          </a:blipFill>
        </p:spPr>
      </p:sp>
      <p:sp>
        <p:nvSpPr>
          <p:cNvPr name="Freeform 9" id="9"/>
          <p:cNvSpPr/>
          <p:nvPr/>
        </p:nvSpPr>
        <p:spPr>
          <a:xfrm flipH="false" flipV="false" rot="0">
            <a:off x="4270429" y="3455169"/>
            <a:ext cx="7432969" cy="763207"/>
          </a:xfrm>
          <a:custGeom>
            <a:avLst/>
            <a:gdLst/>
            <a:ahLst/>
            <a:cxnLst/>
            <a:rect r="r" b="b" t="t" l="l"/>
            <a:pathLst>
              <a:path h="763207" w="7432969">
                <a:moveTo>
                  <a:pt x="0" y="0"/>
                </a:moveTo>
                <a:lnTo>
                  <a:pt x="7432970" y="0"/>
                </a:lnTo>
                <a:lnTo>
                  <a:pt x="7432970" y="763206"/>
                </a:lnTo>
                <a:lnTo>
                  <a:pt x="0" y="763206"/>
                </a:lnTo>
                <a:lnTo>
                  <a:pt x="0" y="0"/>
                </a:lnTo>
                <a:close/>
              </a:path>
            </a:pathLst>
          </a:custGeom>
          <a:blipFill>
            <a:blip r:embed="rId7"/>
            <a:stretch>
              <a:fillRect l="0" t="0" r="0" b="0"/>
            </a:stretch>
          </a:blipFill>
        </p:spPr>
      </p:sp>
      <p:sp>
        <p:nvSpPr>
          <p:cNvPr name="TextBox 10" id="10"/>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TextBox 11" id="11"/>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XGBoost</a:t>
            </a:r>
          </a:p>
        </p:txBody>
      </p:sp>
      <p:sp>
        <p:nvSpPr>
          <p:cNvPr name="TextBox 12" id="12"/>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sp>
        <p:nvSpPr>
          <p:cNvPr name="TextBox 13" id="13"/>
          <p:cNvSpPr txBox="true"/>
          <p:nvPr/>
        </p:nvSpPr>
        <p:spPr>
          <a:xfrm rot="0">
            <a:off x="961996"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4" id="14"/>
          <p:cNvSpPr txBox="true"/>
          <p:nvPr/>
        </p:nvSpPr>
        <p:spPr>
          <a:xfrm rot="0">
            <a:off x="961996" y="4908996"/>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a:p>
            <a:pPr marL="416976" indent="-208488" lvl="1">
              <a:lnSpc>
                <a:spcPts val="2317"/>
              </a:lnSpc>
              <a:buFont typeface="Arial"/>
              <a:buChar char="•"/>
            </a:pPr>
            <a:r>
              <a:rPr lang="en-US" sz="1931" spc="-38">
                <a:solidFill>
                  <a:srgbClr val="56595A"/>
                </a:solidFill>
                <a:latin typeface="Muli Bold"/>
              </a:rPr>
              <a:t>One Hot + PCA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129324" cy="892533"/>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learning rate: 0.2</a:t>
            </a:r>
          </a:p>
          <a:p>
            <a:pPr marL="416976" indent="-208488" lvl="1">
              <a:lnSpc>
                <a:spcPts val="2317"/>
              </a:lnSpc>
              <a:buFont typeface="Arial"/>
              <a:buChar char="•"/>
            </a:pPr>
            <a:r>
              <a:rPr lang="en-US" sz="1931" spc="-38">
                <a:solidFill>
                  <a:srgbClr val="56595A"/>
                </a:solidFill>
                <a:latin typeface="Muli Bold"/>
              </a:rPr>
              <a:t>max depth: 3</a:t>
            </a:r>
          </a:p>
          <a:p>
            <a:pPr marL="416976" indent="-208488" lvl="1">
              <a:lnSpc>
                <a:spcPts val="2317"/>
              </a:lnSpc>
              <a:buFont typeface="Arial"/>
              <a:buChar char="•"/>
            </a:pPr>
            <a:r>
              <a:rPr lang="en-US" sz="1931" spc="-38">
                <a:solidFill>
                  <a:srgbClr val="56595A"/>
                </a:solidFill>
                <a:latin typeface="Muli Bold"/>
              </a:rPr>
              <a:t>n estimators: 100</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4270429" y="2818579"/>
            <a:ext cx="7441311" cy="646115"/>
          </a:xfrm>
          <a:custGeom>
            <a:avLst/>
            <a:gdLst/>
            <a:ahLst/>
            <a:cxnLst/>
            <a:rect r="r" b="b" t="t" l="l"/>
            <a:pathLst>
              <a:path h="646115" w="7441311">
                <a:moveTo>
                  <a:pt x="0" y="0"/>
                </a:moveTo>
                <a:lnTo>
                  <a:pt x="7441311" y="0"/>
                </a:lnTo>
                <a:lnTo>
                  <a:pt x="7441311" y="646115"/>
                </a:lnTo>
                <a:lnTo>
                  <a:pt x="0" y="646115"/>
                </a:lnTo>
                <a:lnTo>
                  <a:pt x="0" y="0"/>
                </a:lnTo>
                <a:close/>
              </a:path>
            </a:pathLst>
          </a:custGeom>
          <a:blipFill>
            <a:blip r:embed="rId4"/>
            <a:stretch>
              <a:fillRect l="-912" t="0" r="-2007" b="-976115"/>
            </a:stretch>
          </a:blipFill>
        </p:spPr>
      </p:sp>
      <p:sp>
        <p:nvSpPr>
          <p:cNvPr name="Freeform 6" id="6"/>
          <p:cNvSpPr/>
          <p:nvPr/>
        </p:nvSpPr>
        <p:spPr>
          <a:xfrm flipH="false" flipV="false" rot="0">
            <a:off x="4270429" y="4728377"/>
            <a:ext cx="7718317" cy="616664"/>
          </a:xfrm>
          <a:custGeom>
            <a:avLst/>
            <a:gdLst/>
            <a:ahLst/>
            <a:cxnLst/>
            <a:rect r="r" b="b" t="t" l="l"/>
            <a:pathLst>
              <a:path h="616664" w="7718317">
                <a:moveTo>
                  <a:pt x="0" y="0"/>
                </a:moveTo>
                <a:lnTo>
                  <a:pt x="7718317" y="0"/>
                </a:lnTo>
                <a:lnTo>
                  <a:pt x="7718317" y="616665"/>
                </a:lnTo>
                <a:lnTo>
                  <a:pt x="0" y="616665"/>
                </a:lnTo>
                <a:lnTo>
                  <a:pt x="0" y="0"/>
                </a:lnTo>
                <a:close/>
              </a:path>
            </a:pathLst>
          </a:custGeom>
          <a:blipFill>
            <a:blip r:embed="rId4"/>
            <a:stretch>
              <a:fillRect l="-1082" t="-579221" r="0" b="-469374"/>
            </a:stretch>
          </a:blipFill>
        </p:spPr>
      </p:sp>
      <p:pic>
        <p:nvPicPr>
          <p:cNvPr name="Picture 7" id="7"/>
          <p:cNvPicPr>
            <a:picLocks noChangeAspect="true"/>
          </p:cNvPicPr>
          <p:nvPr/>
        </p:nvPicPr>
        <p:blipFill>
          <a:blip r:embed="rId5"/>
          <a:stretch>
            <a:fillRect/>
          </a:stretch>
        </p:blipFill>
        <p:spPr>
          <a:xfrm rot="0">
            <a:off x="11553301" y="1866131"/>
            <a:ext cx="6501340" cy="5753932"/>
          </a:xfrm>
          <a:prstGeom prst="rect">
            <a:avLst/>
          </a:prstGeom>
        </p:spPr>
      </p:pic>
      <p:sp>
        <p:nvSpPr>
          <p:cNvPr name="Freeform 8" id="8"/>
          <p:cNvSpPr/>
          <p:nvPr/>
        </p:nvSpPr>
        <p:spPr>
          <a:xfrm flipH="false" flipV="false" rot="0">
            <a:off x="4241854" y="3455169"/>
            <a:ext cx="7441311" cy="574972"/>
          </a:xfrm>
          <a:custGeom>
            <a:avLst/>
            <a:gdLst/>
            <a:ahLst/>
            <a:cxnLst/>
            <a:rect r="r" b="b" t="t" l="l"/>
            <a:pathLst>
              <a:path h="574972" w="7441311">
                <a:moveTo>
                  <a:pt x="0" y="0"/>
                </a:moveTo>
                <a:lnTo>
                  <a:pt x="7441311" y="0"/>
                </a:lnTo>
                <a:lnTo>
                  <a:pt x="7441311" y="574972"/>
                </a:lnTo>
                <a:lnTo>
                  <a:pt x="0" y="574972"/>
                </a:lnTo>
                <a:lnTo>
                  <a:pt x="0" y="0"/>
                </a:lnTo>
                <a:close/>
              </a:path>
            </a:pathLst>
          </a:custGeom>
          <a:blipFill>
            <a:blip r:embed="rId6"/>
            <a:stretch>
              <a:fillRect l="0" t="0" r="0" b="0"/>
            </a:stretch>
          </a:blipFill>
        </p:spPr>
      </p:sp>
      <p:sp>
        <p:nvSpPr>
          <p:cNvPr name="Freeform 9" id="9"/>
          <p:cNvSpPr/>
          <p:nvPr/>
        </p:nvSpPr>
        <p:spPr>
          <a:xfrm flipH="false" flipV="false" rot="0">
            <a:off x="4260904" y="5306942"/>
            <a:ext cx="7548415" cy="581945"/>
          </a:xfrm>
          <a:custGeom>
            <a:avLst/>
            <a:gdLst/>
            <a:ahLst/>
            <a:cxnLst/>
            <a:rect r="r" b="b" t="t" l="l"/>
            <a:pathLst>
              <a:path h="581945" w="7548415">
                <a:moveTo>
                  <a:pt x="0" y="0"/>
                </a:moveTo>
                <a:lnTo>
                  <a:pt x="7548416" y="0"/>
                </a:lnTo>
                <a:lnTo>
                  <a:pt x="7548416" y="581944"/>
                </a:lnTo>
                <a:lnTo>
                  <a:pt x="0" y="581944"/>
                </a:lnTo>
                <a:lnTo>
                  <a:pt x="0" y="0"/>
                </a:lnTo>
                <a:close/>
              </a:path>
            </a:pathLst>
          </a:custGeom>
          <a:blipFill>
            <a:blip r:embed="rId7"/>
            <a:stretch>
              <a:fillRect l="0" t="0" r="0" b="0"/>
            </a:stretch>
          </a:blipFill>
        </p:spPr>
      </p:sp>
      <p:sp>
        <p:nvSpPr>
          <p:cNvPr name="TextBox 10" id="10"/>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Models (Stats)</a:t>
            </a:r>
          </a:p>
        </p:txBody>
      </p:sp>
      <p:sp>
        <p:nvSpPr>
          <p:cNvPr name="TextBox 11" id="11"/>
          <p:cNvSpPr txBox="true"/>
          <p:nvPr/>
        </p:nvSpPr>
        <p:spPr>
          <a:xfrm rot="0">
            <a:off x="1028700" y="1894979"/>
            <a:ext cx="4110134" cy="428300"/>
          </a:xfrm>
          <a:prstGeom prst="rect">
            <a:avLst/>
          </a:prstGeom>
        </p:spPr>
        <p:txBody>
          <a:bodyPr anchor="t" rtlCol="false" tIns="0" lIns="0" bIns="0" rIns="0">
            <a:spAutoFit/>
          </a:bodyPr>
          <a:lstStyle/>
          <a:p>
            <a:pPr>
              <a:lnSpc>
                <a:spcPts val="3476"/>
              </a:lnSpc>
            </a:pPr>
            <a:r>
              <a:rPr lang="en-US" sz="2896" spc="-57">
                <a:solidFill>
                  <a:srgbClr val="56595A"/>
                </a:solidFill>
                <a:latin typeface="Muli Bold"/>
              </a:rPr>
              <a:t>Multi Layer Perceptron</a:t>
            </a:r>
          </a:p>
        </p:txBody>
      </p:sp>
      <p:sp>
        <p:nvSpPr>
          <p:cNvPr name="TextBox 12" id="12"/>
          <p:cNvSpPr txBox="true"/>
          <p:nvPr/>
        </p:nvSpPr>
        <p:spPr>
          <a:xfrm rot="0">
            <a:off x="13099465" y="7091579"/>
            <a:ext cx="1836063"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a:rPr>
              <a:t>F1-Score</a:t>
            </a:r>
          </a:p>
        </p:txBody>
      </p:sp>
      <p:sp>
        <p:nvSpPr>
          <p:cNvPr name="TextBox 13" id="13"/>
          <p:cNvSpPr txBox="true"/>
          <p:nvPr/>
        </p:nvSpPr>
        <p:spPr>
          <a:xfrm rot="0">
            <a:off x="961996" y="3046209"/>
            <a:ext cx="3129324" cy="1186869"/>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Z-Score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  + GridSearchCV</a:t>
            </a:r>
          </a:p>
        </p:txBody>
      </p:sp>
      <p:sp>
        <p:nvSpPr>
          <p:cNvPr name="TextBox 14" id="14"/>
          <p:cNvSpPr txBox="true"/>
          <p:nvPr/>
        </p:nvSpPr>
        <p:spPr>
          <a:xfrm rot="0">
            <a:off x="961996" y="4908996"/>
            <a:ext cx="3129324" cy="892533"/>
          </a:xfrm>
          <a:prstGeom prst="rect">
            <a:avLst/>
          </a:prstGeom>
        </p:spPr>
        <p:txBody>
          <a:bodyPr anchor="t" rtlCol="false" tIns="0" lIns="0" bIns="0" rIns="0">
            <a:spAutoFit/>
          </a:bodyPr>
          <a:lstStyle/>
          <a:p>
            <a:pPr>
              <a:lnSpc>
                <a:spcPts val="2317"/>
              </a:lnSpc>
            </a:pPr>
            <a:r>
              <a:rPr lang="en-US" sz="1931" spc="-38">
                <a:solidFill>
                  <a:srgbClr val="56595A"/>
                </a:solidFill>
                <a:latin typeface="Muli Bold"/>
              </a:rPr>
              <a:t>LOF Data</a:t>
            </a:r>
          </a:p>
          <a:p>
            <a:pPr marL="416976" indent="-208488" lvl="1">
              <a:lnSpc>
                <a:spcPts val="2317"/>
              </a:lnSpc>
              <a:buFont typeface="Arial"/>
              <a:buChar char="•"/>
            </a:pPr>
            <a:r>
              <a:rPr lang="en-US" sz="1931" spc="-38">
                <a:solidFill>
                  <a:srgbClr val="56595A"/>
                </a:solidFill>
                <a:latin typeface="Muli Bold"/>
              </a:rPr>
              <a:t>Standard Data</a:t>
            </a:r>
          </a:p>
          <a:p>
            <a:pPr marL="416976" indent="-208488" lvl="1">
              <a:lnSpc>
                <a:spcPts val="2317"/>
              </a:lnSpc>
              <a:buFont typeface="Arial"/>
              <a:buChar char="•"/>
            </a:pPr>
            <a:r>
              <a:rPr lang="en-US" sz="1931" spc="-38">
                <a:solidFill>
                  <a:srgbClr val="56595A"/>
                </a:solidFill>
                <a:latin typeface="Muli Bold"/>
              </a:rPr>
              <a:t>One Hot Encoded Data</a:t>
            </a:r>
          </a:p>
        </p:txBody>
      </p:sp>
      <p:sp>
        <p:nvSpPr>
          <p:cNvPr name="TextBox 15" id="15"/>
          <p:cNvSpPr txBox="true"/>
          <p:nvPr/>
        </p:nvSpPr>
        <p:spPr>
          <a:xfrm rot="0">
            <a:off x="739012" y="6874040"/>
            <a:ext cx="3237459" cy="492227"/>
          </a:xfrm>
          <a:prstGeom prst="rect">
            <a:avLst/>
          </a:prstGeom>
        </p:spPr>
        <p:txBody>
          <a:bodyPr anchor="t" rtlCol="false" tIns="0" lIns="0" bIns="0" rIns="0">
            <a:spAutoFit/>
          </a:bodyPr>
          <a:lstStyle/>
          <a:p>
            <a:pPr algn="ctr">
              <a:lnSpc>
                <a:spcPts val="3844"/>
              </a:lnSpc>
              <a:spcBef>
                <a:spcPct val="0"/>
              </a:spcBef>
            </a:pPr>
            <a:r>
              <a:rPr lang="en-US" sz="2745">
                <a:solidFill>
                  <a:srgbClr val="3175DB"/>
                </a:solidFill>
                <a:latin typeface="Arimo Bold"/>
              </a:rPr>
              <a:t>Model Parameters</a:t>
            </a:r>
          </a:p>
        </p:txBody>
      </p:sp>
      <p:sp>
        <p:nvSpPr>
          <p:cNvPr name="TextBox 16" id="16"/>
          <p:cNvSpPr txBox="true"/>
          <p:nvPr/>
        </p:nvSpPr>
        <p:spPr>
          <a:xfrm rot="0">
            <a:off x="1141105" y="7394842"/>
            <a:ext cx="3997729" cy="598197"/>
          </a:xfrm>
          <a:prstGeom prst="rect">
            <a:avLst/>
          </a:prstGeom>
        </p:spPr>
        <p:txBody>
          <a:bodyPr anchor="t" rtlCol="false" tIns="0" lIns="0" bIns="0" rIns="0">
            <a:spAutoFit/>
          </a:bodyPr>
          <a:lstStyle/>
          <a:p>
            <a:pPr marL="416976" indent="-208488" lvl="1">
              <a:lnSpc>
                <a:spcPts val="2317"/>
              </a:lnSpc>
              <a:buFont typeface="Arial"/>
              <a:buChar char="•"/>
            </a:pPr>
            <a:r>
              <a:rPr lang="en-US" sz="1931" spc="-38">
                <a:solidFill>
                  <a:srgbClr val="56595A"/>
                </a:solidFill>
                <a:latin typeface="Muli Bold"/>
              </a:rPr>
              <a:t>Neurons in hidden layer-1 : 300</a:t>
            </a:r>
          </a:p>
          <a:p>
            <a:pPr marL="416976" indent="-208488" lvl="1">
              <a:lnSpc>
                <a:spcPts val="2317"/>
              </a:lnSpc>
              <a:buFont typeface="Arial"/>
              <a:buChar char="•"/>
            </a:pPr>
            <a:r>
              <a:rPr lang="en-US" sz="1931" spc="-38">
                <a:solidFill>
                  <a:srgbClr val="56595A"/>
                </a:solidFill>
                <a:latin typeface="Muli Bold"/>
              </a:rPr>
              <a:t>Neurons in hidden layer-2: 250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159353" y="813462"/>
            <a:ext cx="11634053" cy="971550"/>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Motivation</a:t>
            </a:r>
          </a:p>
        </p:txBody>
      </p:sp>
      <p:sp>
        <p:nvSpPr>
          <p:cNvPr name="AutoShape 5" id="5"/>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1159353" y="2291327"/>
            <a:ext cx="11634053" cy="590550"/>
          </a:xfrm>
          <a:prstGeom prst="rect">
            <a:avLst/>
          </a:prstGeom>
        </p:spPr>
        <p:txBody>
          <a:bodyPr anchor="t" rtlCol="false" tIns="0" lIns="0" bIns="0" rIns="0">
            <a:spAutoFit/>
          </a:bodyPr>
          <a:lstStyle/>
          <a:p>
            <a:pPr algn="l">
              <a:lnSpc>
                <a:spcPts val="4440"/>
              </a:lnSpc>
            </a:pPr>
            <a:r>
              <a:rPr lang="en-US" sz="3700" spc="-6">
                <a:solidFill>
                  <a:srgbClr val="000000"/>
                </a:solidFill>
                <a:latin typeface="Arimo Bold"/>
              </a:rPr>
              <a:t>Introduction</a:t>
            </a:r>
          </a:p>
        </p:txBody>
      </p:sp>
      <p:sp>
        <p:nvSpPr>
          <p:cNvPr name="TextBox 7" id="7"/>
          <p:cNvSpPr txBox="true"/>
          <p:nvPr/>
        </p:nvSpPr>
        <p:spPr>
          <a:xfrm rot="0">
            <a:off x="1159353" y="3062852"/>
            <a:ext cx="14446519" cy="1247775"/>
          </a:xfrm>
          <a:prstGeom prst="rect">
            <a:avLst/>
          </a:prstGeom>
        </p:spPr>
        <p:txBody>
          <a:bodyPr anchor="t" rtlCol="false" tIns="0" lIns="0" bIns="0" rIns="0">
            <a:spAutoFit/>
          </a:bodyPr>
          <a:lstStyle/>
          <a:p>
            <a:pPr algn="l">
              <a:lnSpc>
                <a:spcPts val="3240"/>
              </a:lnSpc>
            </a:pPr>
            <a:r>
              <a:rPr lang="en-US" sz="2700" spc="-4">
                <a:solidFill>
                  <a:srgbClr val="000000"/>
                </a:solidFill>
                <a:latin typeface="Arimo"/>
              </a:rPr>
              <a:t>The main goal behind this project is to detect the presence of cardiovascular disease, among people, using easy to determine parameters like Blood Pressure, cholesterol levels, glucose levels etc. using machine learning models.</a:t>
            </a:r>
          </a:p>
        </p:txBody>
      </p:sp>
      <p:sp>
        <p:nvSpPr>
          <p:cNvPr name="TextBox 8" id="8"/>
          <p:cNvSpPr txBox="true"/>
          <p:nvPr/>
        </p:nvSpPr>
        <p:spPr>
          <a:xfrm rot="0">
            <a:off x="1159353" y="4502866"/>
            <a:ext cx="11634053" cy="590550"/>
          </a:xfrm>
          <a:prstGeom prst="rect">
            <a:avLst/>
          </a:prstGeom>
        </p:spPr>
        <p:txBody>
          <a:bodyPr anchor="t" rtlCol="false" tIns="0" lIns="0" bIns="0" rIns="0">
            <a:spAutoFit/>
          </a:bodyPr>
          <a:lstStyle/>
          <a:p>
            <a:pPr algn="l">
              <a:lnSpc>
                <a:spcPts val="4440"/>
              </a:lnSpc>
            </a:pPr>
            <a:r>
              <a:rPr lang="en-US" sz="3700" spc="-6">
                <a:solidFill>
                  <a:srgbClr val="000000"/>
                </a:solidFill>
                <a:latin typeface="Arimo Bold"/>
              </a:rPr>
              <a:t>Motivation</a:t>
            </a:r>
          </a:p>
        </p:txBody>
      </p:sp>
      <p:sp>
        <p:nvSpPr>
          <p:cNvPr name="TextBox 9" id="9"/>
          <p:cNvSpPr txBox="true"/>
          <p:nvPr/>
        </p:nvSpPr>
        <p:spPr>
          <a:xfrm rot="0">
            <a:off x="1168878" y="5360116"/>
            <a:ext cx="16397510" cy="2066925"/>
          </a:xfrm>
          <a:prstGeom prst="rect">
            <a:avLst/>
          </a:prstGeom>
        </p:spPr>
        <p:txBody>
          <a:bodyPr anchor="t" rtlCol="false" tIns="0" lIns="0" bIns="0" rIns="0">
            <a:spAutoFit/>
          </a:bodyPr>
          <a:lstStyle/>
          <a:p>
            <a:pPr algn="l">
              <a:lnSpc>
                <a:spcPts val="3240"/>
              </a:lnSpc>
            </a:pPr>
            <a:r>
              <a:rPr lang="en-US" sz="2700" spc="-4">
                <a:solidFill>
                  <a:srgbClr val="000000"/>
                </a:solidFill>
                <a:latin typeface="Arimo"/>
              </a:rPr>
              <a:t>Cardiovascular diseases are one of the leading causes of fa</a:t>
            </a:r>
            <a:r>
              <a:rPr lang="en-US" sz="2700" spc="-4">
                <a:solidFill>
                  <a:srgbClr val="000000"/>
                </a:solidFill>
                <a:latin typeface="Arimo"/>
              </a:rPr>
              <a:t>talities worldwide. The primary motivation behind this study is to develop a machine learning model capable of predicting cardiovascular diseases(CVD) in an individual, using easy-to-determine parameters such as age, glucose levels, weight, and blood pressure indices. This can serve as a tool for early detection of the risk of cardiovascular diseases among individuals, allowing them to take preventive measures and seek medical attention at an early stage to reduce further risk.</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pic>
        <p:nvPicPr>
          <p:cNvPr name="Picture 5" id="5"/>
          <p:cNvPicPr>
            <a:picLocks noChangeAspect="true"/>
          </p:cNvPicPr>
          <p:nvPr/>
        </p:nvPicPr>
        <p:blipFill>
          <a:blip r:embed="rId4"/>
          <a:stretch>
            <a:fillRect/>
          </a:stretch>
        </p:blipFill>
        <p:spPr>
          <a:xfrm rot="0">
            <a:off x="11911157" y="2203386"/>
            <a:ext cx="5564680" cy="6471431"/>
          </a:xfrm>
          <a:prstGeom prst="rect">
            <a:avLst/>
          </a:prstGeom>
        </p:spPr>
      </p:pic>
      <p:sp>
        <p:nvSpPr>
          <p:cNvPr name="Freeform 6" id="6"/>
          <p:cNvSpPr/>
          <p:nvPr/>
        </p:nvSpPr>
        <p:spPr>
          <a:xfrm flipH="false" flipV="false" rot="0">
            <a:off x="1382613" y="1776026"/>
            <a:ext cx="8864225" cy="7482274"/>
          </a:xfrm>
          <a:custGeom>
            <a:avLst/>
            <a:gdLst/>
            <a:ahLst/>
            <a:cxnLst/>
            <a:rect r="r" b="b" t="t" l="l"/>
            <a:pathLst>
              <a:path h="7482274" w="8864225">
                <a:moveTo>
                  <a:pt x="0" y="0"/>
                </a:moveTo>
                <a:lnTo>
                  <a:pt x="8864225" y="0"/>
                </a:lnTo>
                <a:lnTo>
                  <a:pt x="8864225" y="7482274"/>
                </a:lnTo>
                <a:lnTo>
                  <a:pt x="0" y="7482274"/>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Stats - Z-Score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pic>
        <p:nvPicPr>
          <p:cNvPr name="Picture 5" id="5"/>
          <p:cNvPicPr>
            <a:picLocks noChangeAspect="true"/>
          </p:cNvPicPr>
          <p:nvPr/>
        </p:nvPicPr>
        <p:blipFill>
          <a:blip r:embed="rId4"/>
          <a:stretch>
            <a:fillRect/>
          </a:stretch>
        </p:blipFill>
        <p:spPr>
          <a:xfrm rot="0">
            <a:off x="12233934" y="2162694"/>
            <a:ext cx="5564680" cy="6471431"/>
          </a:xfrm>
          <a:prstGeom prst="rect">
            <a:avLst/>
          </a:prstGeom>
        </p:spPr>
      </p:pic>
      <p:sp>
        <p:nvSpPr>
          <p:cNvPr name="Freeform 6" id="6"/>
          <p:cNvSpPr/>
          <p:nvPr/>
        </p:nvSpPr>
        <p:spPr>
          <a:xfrm flipH="false" flipV="false" rot="0">
            <a:off x="1457376" y="1955491"/>
            <a:ext cx="8697510" cy="7302809"/>
          </a:xfrm>
          <a:custGeom>
            <a:avLst/>
            <a:gdLst/>
            <a:ahLst/>
            <a:cxnLst/>
            <a:rect r="r" b="b" t="t" l="l"/>
            <a:pathLst>
              <a:path h="7302809" w="8697510">
                <a:moveTo>
                  <a:pt x="0" y="0"/>
                </a:moveTo>
                <a:lnTo>
                  <a:pt x="8697510" y="0"/>
                </a:lnTo>
                <a:lnTo>
                  <a:pt x="8697510" y="7302809"/>
                </a:lnTo>
                <a:lnTo>
                  <a:pt x="0" y="7302809"/>
                </a:lnTo>
                <a:lnTo>
                  <a:pt x="0" y="0"/>
                </a:lnTo>
                <a:close/>
              </a:path>
            </a:pathLst>
          </a:custGeom>
          <a:blipFill>
            <a:blip r:embed="rId5"/>
            <a:stretch>
              <a:fillRect l="0" t="0" r="0" b="0"/>
            </a:stretch>
          </a:blipFill>
        </p:spPr>
      </p:sp>
      <p:sp>
        <p:nvSpPr>
          <p:cNvPr name="TextBox 7" id="7"/>
          <p:cNvSpPr txBox="true"/>
          <p:nvPr/>
        </p:nvSpPr>
        <p:spPr>
          <a:xfrm rot="0">
            <a:off x="1075167" y="34197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Stats - LOF</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46159" y="692944"/>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28700" y="411956"/>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Analysis</a:t>
            </a:r>
          </a:p>
        </p:txBody>
      </p:sp>
      <p:sp>
        <p:nvSpPr>
          <p:cNvPr name="AutoShape 5" id="5"/>
          <p:cNvSpPr/>
          <p:nvPr/>
        </p:nvSpPr>
        <p:spPr>
          <a:xfrm flipV="true">
            <a:off x="1028700" y="1583155"/>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56137" y="1750453"/>
            <a:ext cx="16575726" cy="7193975"/>
          </a:xfrm>
          <a:prstGeom prst="rect">
            <a:avLst/>
          </a:prstGeom>
        </p:spPr>
        <p:txBody>
          <a:bodyPr anchor="t" rtlCol="false" tIns="0" lIns="0" bIns="0" rIns="0">
            <a:spAutoFit/>
          </a:bodyPr>
          <a:lstStyle/>
          <a:p>
            <a:pPr marL="588594" indent="-294297" lvl="1">
              <a:lnSpc>
                <a:spcPts val="3326"/>
              </a:lnSpc>
              <a:buFont typeface="Arial"/>
              <a:buChar char="•"/>
            </a:pPr>
            <a:r>
              <a:rPr lang="en-US" sz="2726">
                <a:solidFill>
                  <a:srgbClr val="010101"/>
                </a:solidFill>
                <a:latin typeface="Overpass"/>
              </a:rPr>
              <a:t>Using F1 Score or Accuracy as evaluation metric: Tradeoff between Precision and Recall.</a:t>
            </a:r>
          </a:p>
          <a:p>
            <a:pPr>
              <a:lnSpc>
                <a:spcPts val="3326"/>
              </a:lnSpc>
            </a:pPr>
          </a:p>
          <a:p>
            <a:pPr marL="588594" indent="-294297" lvl="1">
              <a:lnSpc>
                <a:spcPts val="3326"/>
              </a:lnSpc>
              <a:buFont typeface="Arial"/>
              <a:buChar char="•"/>
            </a:pPr>
            <a:r>
              <a:rPr lang="en-US" sz="2726">
                <a:solidFill>
                  <a:srgbClr val="010101"/>
                </a:solidFill>
                <a:latin typeface="Overpass"/>
              </a:rPr>
              <a:t>False Negatives are more harmful than false positives in our case. Thus, a higher recall is preferred.</a:t>
            </a:r>
          </a:p>
          <a:p>
            <a:pPr>
              <a:lnSpc>
                <a:spcPts val="3326"/>
              </a:lnSpc>
            </a:pPr>
          </a:p>
          <a:p>
            <a:pPr marL="588594" indent="-294297" lvl="1">
              <a:lnSpc>
                <a:spcPts val="3326"/>
              </a:lnSpc>
              <a:buFont typeface="Arial"/>
              <a:buChar char="•"/>
            </a:pPr>
            <a:r>
              <a:rPr lang="en-US" sz="2726">
                <a:solidFill>
                  <a:srgbClr val="010101"/>
                </a:solidFill>
                <a:latin typeface="Overpass"/>
              </a:rPr>
              <a:t>B</a:t>
            </a:r>
            <a:r>
              <a:rPr lang="en-US" sz="2726">
                <a:solidFill>
                  <a:srgbClr val="010101"/>
                </a:solidFill>
                <a:latin typeface="Overpass"/>
              </a:rPr>
              <a:t>est Recall was observed in the case of the </a:t>
            </a:r>
            <a:r>
              <a:rPr lang="en-US" sz="2726">
                <a:solidFill>
                  <a:srgbClr val="010101"/>
                </a:solidFill>
                <a:latin typeface="Overpass Ultra-Bold"/>
              </a:rPr>
              <a:t>Support Vector Machine (0.76921),</a:t>
            </a:r>
            <a:r>
              <a:rPr lang="en-US" sz="2726">
                <a:solidFill>
                  <a:srgbClr val="010101"/>
                </a:solidFill>
                <a:latin typeface="Overpass"/>
              </a:rPr>
              <a:t> obtained after applying PCA on one hot encoded data cleaned using LOF after tuning the hyperparameters.</a:t>
            </a:r>
          </a:p>
          <a:p>
            <a:pPr>
              <a:lnSpc>
                <a:spcPts val="3326"/>
              </a:lnSpc>
            </a:pPr>
          </a:p>
          <a:p>
            <a:pPr marL="588594" indent="-294297" lvl="1">
              <a:lnSpc>
                <a:spcPts val="3326"/>
              </a:lnSpc>
              <a:buFont typeface="Arial"/>
              <a:buChar char="•"/>
            </a:pPr>
            <a:r>
              <a:rPr lang="en-US" sz="2726">
                <a:solidFill>
                  <a:srgbClr val="010101"/>
                </a:solidFill>
                <a:latin typeface="Overpass"/>
              </a:rPr>
              <a:t>It can be observed that the F1 scores of all the models trained on the data with LOF as a method of outlier removal were higher than the models trained on data with Z-Score as the outlier removal method. </a:t>
            </a:r>
          </a:p>
          <a:p>
            <a:pPr>
              <a:lnSpc>
                <a:spcPts val="3326"/>
              </a:lnSpc>
            </a:pPr>
          </a:p>
          <a:p>
            <a:pPr marL="588594" indent="-294297" lvl="1">
              <a:lnSpc>
                <a:spcPts val="3326"/>
              </a:lnSpc>
              <a:buFont typeface="Arial"/>
              <a:buChar char="•"/>
            </a:pPr>
            <a:r>
              <a:rPr lang="en-US" sz="2726">
                <a:solidFill>
                  <a:srgbClr val="010101"/>
                </a:solidFill>
                <a:latin typeface="Overpass"/>
              </a:rPr>
              <a:t>PCA was not applied to MLP since it is capable of handling complex relationships between the features and the data points. Applying PCA preserves the global structure, whereas the local structure is distorted. However, the initial layers of the MLP are capable of recognizing the local structure within the data; hence, distorting it might render these initial layers useless, resulting in lower performance metrics. </a:t>
            </a:r>
          </a:p>
          <a:p>
            <a:pPr>
              <a:lnSpc>
                <a:spcPts val="3326"/>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Conclusions</a:t>
            </a:r>
          </a:p>
        </p:txBody>
      </p:sp>
      <p:sp>
        <p:nvSpPr>
          <p:cNvPr name="AutoShape 5" id="5"/>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36003" y="1797050"/>
            <a:ext cx="16575726" cy="4679375"/>
          </a:xfrm>
          <a:prstGeom prst="rect">
            <a:avLst/>
          </a:prstGeom>
        </p:spPr>
        <p:txBody>
          <a:bodyPr anchor="t" rtlCol="false" tIns="0" lIns="0" bIns="0" rIns="0">
            <a:spAutoFit/>
          </a:bodyPr>
          <a:lstStyle/>
          <a:p>
            <a:pPr marL="588594" indent="-294297" lvl="1">
              <a:lnSpc>
                <a:spcPts val="3326"/>
              </a:lnSpc>
              <a:buFont typeface="Arial"/>
              <a:buChar char="•"/>
            </a:pPr>
            <a:r>
              <a:rPr lang="en-US" sz="2726">
                <a:solidFill>
                  <a:srgbClr val="010101"/>
                </a:solidFill>
                <a:latin typeface="Overpass"/>
              </a:rPr>
              <a:t>From the above analysis, it can be concluded that out of all the models applied, the best performance (considering the F1 score as the overall evaluation metric) was achieved by the </a:t>
            </a:r>
            <a:r>
              <a:rPr lang="en-US" sz="2726">
                <a:solidFill>
                  <a:srgbClr val="010101"/>
                </a:solidFill>
                <a:latin typeface="Overpass Ultra-Bold"/>
              </a:rPr>
              <a:t>Decision Tree (0.73984)</a:t>
            </a:r>
            <a:r>
              <a:rPr lang="en-US" sz="2726">
                <a:solidFill>
                  <a:srgbClr val="010101"/>
                </a:solidFill>
                <a:latin typeface="Overpass"/>
              </a:rPr>
              <a:t> followed by </a:t>
            </a:r>
            <a:r>
              <a:rPr lang="en-US" sz="2726">
                <a:solidFill>
                  <a:srgbClr val="010101"/>
                </a:solidFill>
                <a:latin typeface="Overpass Ultra-Bold"/>
              </a:rPr>
              <a:t>Multi-Layer Perceptron (0.73784)</a:t>
            </a:r>
            <a:r>
              <a:rPr lang="en-US" sz="2726">
                <a:solidFill>
                  <a:srgbClr val="010101"/>
                </a:solidFill>
                <a:latin typeface="Overpass"/>
              </a:rPr>
              <a:t>.</a:t>
            </a:r>
          </a:p>
          <a:p>
            <a:pPr>
              <a:lnSpc>
                <a:spcPts val="3326"/>
              </a:lnSpc>
            </a:pPr>
          </a:p>
          <a:p>
            <a:pPr marL="588594" indent="-294297" lvl="1">
              <a:lnSpc>
                <a:spcPts val="3326"/>
              </a:lnSpc>
              <a:buFont typeface="Arial"/>
              <a:buChar char="•"/>
            </a:pPr>
            <a:r>
              <a:rPr lang="en-US" sz="2726">
                <a:solidFill>
                  <a:srgbClr val="010101"/>
                </a:solidFill>
                <a:latin typeface="Overpass"/>
              </a:rPr>
              <a:t>If we observe the accuracies of the model, we can observe that the best accuracy was observed in the case of </a:t>
            </a:r>
            <a:r>
              <a:rPr lang="en-US" sz="2726">
                <a:solidFill>
                  <a:srgbClr val="010101"/>
                </a:solidFill>
                <a:latin typeface="Overpass Ultra-Bold"/>
              </a:rPr>
              <a:t>Random Forest</a:t>
            </a:r>
            <a:r>
              <a:rPr lang="en-US" sz="2726">
                <a:solidFill>
                  <a:srgbClr val="010101"/>
                </a:solidFill>
                <a:latin typeface="Overpass"/>
              </a:rPr>
              <a:t> with an accuracy of</a:t>
            </a:r>
            <a:r>
              <a:rPr lang="en-US" sz="2726">
                <a:solidFill>
                  <a:srgbClr val="010101"/>
                </a:solidFill>
                <a:latin typeface="Overpass Ultra-Bold"/>
              </a:rPr>
              <a:t> 0.74132,</a:t>
            </a:r>
            <a:r>
              <a:rPr lang="en-US" sz="2726">
                <a:solidFill>
                  <a:srgbClr val="010101"/>
                </a:solidFill>
                <a:latin typeface="Overpass"/>
              </a:rPr>
              <a:t> which was closely followed by </a:t>
            </a:r>
            <a:r>
              <a:rPr lang="en-US" sz="2726">
                <a:solidFill>
                  <a:srgbClr val="010101"/>
                </a:solidFill>
                <a:latin typeface="Overpass Ultra-Bold"/>
              </a:rPr>
              <a:t>Multi-Layer Perceptron 0.73919. </a:t>
            </a:r>
          </a:p>
          <a:p>
            <a:pPr>
              <a:lnSpc>
                <a:spcPts val="3326"/>
              </a:lnSpc>
            </a:pPr>
          </a:p>
          <a:p>
            <a:pPr>
              <a:lnSpc>
                <a:spcPts val="3326"/>
              </a:lnSpc>
            </a:pPr>
          </a:p>
          <a:p>
            <a:pPr>
              <a:lnSpc>
                <a:spcPts val="3326"/>
              </a:lnSpc>
            </a:pPr>
          </a:p>
          <a:p>
            <a:pPr>
              <a:lnSpc>
                <a:spcPts val="3326"/>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TextBox 4" id="4"/>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Our Learnings</a:t>
            </a:r>
          </a:p>
        </p:txBody>
      </p:sp>
      <p:sp>
        <p:nvSpPr>
          <p:cNvPr name="AutoShape 5" id="5"/>
          <p:cNvSpPr/>
          <p:nvPr/>
        </p:nvSpPr>
        <p:spPr>
          <a:xfrm flipV="true">
            <a:off x="1075196" y="1251001"/>
            <a:ext cx="16230600" cy="24423"/>
          </a:xfrm>
          <a:prstGeom prst="line">
            <a:avLst/>
          </a:prstGeom>
          <a:ln cap="flat" w="38100">
            <a:solidFill>
              <a:srgbClr val="3EACA9"/>
            </a:solidFill>
            <a:prstDash val="solid"/>
            <a:headEnd type="none" len="sm" w="sm"/>
            <a:tailEnd type="none" len="sm" w="sm"/>
          </a:ln>
        </p:spPr>
      </p:sp>
      <p:sp>
        <p:nvSpPr>
          <p:cNvPr name="TextBox 6" id="6"/>
          <p:cNvSpPr txBox="true"/>
          <p:nvPr/>
        </p:nvSpPr>
        <p:spPr>
          <a:xfrm rot="0">
            <a:off x="836003" y="1797050"/>
            <a:ext cx="16575726" cy="4260275"/>
          </a:xfrm>
          <a:prstGeom prst="rect">
            <a:avLst/>
          </a:prstGeom>
        </p:spPr>
        <p:txBody>
          <a:bodyPr anchor="t" rtlCol="false" tIns="0" lIns="0" bIns="0" rIns="0">
            <a:spAutoFit/>
          </a:bodyPr>
          <a:lstStyle/>
          <a:p>
            <a:pPr>
              <a:lnSpc>
                <a:spcPts val="3326"/>
              </a:lnSpc>
            </a:pPr>
          </a:p>
          <a:p>
            <a:pPr marL="588594" indent="-294297" lvl="1">
              <a:lnSpc>
                <a:spcPts val="3326"/>
              </a:lnSpc>
              <a:buFont typeface="Arial"/>
              <a:buChar char="•"/>
            </a:pPr>
            <a:r>
              <a:rPr lang="en-US" sz="2726">
                <a:solidFill>
                  <a:srgbClr val="010101"/>
                </a:solidFill>
                <a:latin typeface="Overpass"/>
              </a:rPr>
              <a:t>Solving some complex machine learning problems using classical machine learning models.</a:t>
            </a:r>
          </a:p>
          <a:p>
            <a:pPr>
              <a:lnSpc>
                <a:spcPts val="3326"/>
              </a:lnSpc>
            </a:pPr>
          </a:p>
          <a:p>
            <a:pPr marL="588594" indent="-294297" lvl="1">
              <a:lnSpc>
                <a:spcPts val="3326"/>
              </a:lnSpc>
              <a:buFont typeface="Arial"/>
              <a:buChar char="•"/>
            </a:pPr>
            <a:r>
              <a:rPr lang="en-US" sz="2726">
                <a:solidFill>
                  <a:srgbClr val="010101"/>
                </a:solidFill>
                <a:latin typeface="Overpass"/>
              </a:rPr>
              <a:t>Learning how  to perform Exploratory Data Analysis, in order to gain valuable insights into the dataset.</a:t>
            </a:r>
          </a:p>
          <a:p>
            <a:pPr>
              <a:lnSpc>
                <a:spcPts val="3326"/>
              </a:lnSpc>
            </a:pPr>
          </a:p>
          <a:p>
            <a:pPr marL="588594" indent="-294297" lvl="1">
              <a:lnSpc>
                <a:spcPts val="3326"/>
              </a:lnSpc>
              <a:buFont typeface="Arial"/>
              <a:buChar char="•"/>
            </a:pPr>
            <a:r>
              <a:rPr lang="en-US" sz="2726">
                <a:solidFill>
                  <a:srgbClr val="010101"/>
                </a:solidFill>
                <a:latin typeface="Overpass"/>
              </a:rPr>
              <a:t>Learning how to set parameters for the model while balancing the tradeoff between computational complexity and performance.</a:t>
            </a:r>
          </a:p>
          <a:p>
            <a:pPr>
              <a:lnSpc>
                <a:spcPts val="3326"/>
              </a:lnSpc>
            </a:pPr>
          </a:p>
          <a:p>
            <a:pPr marL="588594" indent="-294297" lvl="1">
              <a:lnSpc>
                <a:spcPts val="3326"/>
              </a:lnSpc>
              <a:buFont typeface="Arial"/>
              <a:buChar char="•"/>
            </a:pPr>
            <a:r>
              <a:rPr lang="en-US" sz="2726">
                <a:solidFill>
                  <a:srgbClr val="010101"/>
                </a:solidFill>
                <a:latin typeface="Overpass"/>
              </a:rPr>
              <a:t>Applying different regularization techniques, while ensuring a proper balance between bias and variance.</a:t>
            </a:r>
          </a:p>
          <a:p>
            <a:pPr>
              <a:lnSpc>
                <a:spcPts val="3326"/>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93594" y="62930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2"/>
            <a:stretch>
              <a:fillRect l="0" t="0" r="0" b="0"/>
            </a:stretch>
          </a:blipFill>
        </p:spPr>
      </p:sp>
      <p:sp>
        <p:nvSpPr>
          <p:cNvPr name="AutoShape 3" id="3"/>
          <p:cNvSpPr/>
          <p:nvPr/>
        </p:nvSpPr>
        <p:spPr>
          <a:xfrm flipV="true">
            <a:off x="1028729" y="1478676"/>
            <a:ext cx="16230600" cy="24423"/>
          </a:xfrm>
          <a:prstGeom prst="line">
            <a:avLst/>
          </a:prstGeom>
          <a:ln cap="flat" w="38100">
            <a:solidFill>
              <a:srgbClr val="3EACA9"/>
            </a:solidFill>
            <a:prstDash val="solid"/>
            <a:headEnd type="none" len="sm" w="sm"/>
            <a:tailEnd type="none" len="sm" w="sm"/>
          </a:ln>
        </p:spPr>
      </p:sp>
      <p:sp>
        <p:nvSpPr>
          <p:cNvPr name="TextBox 4" id="4"/>
          <p:cNvSpPr txBox="true"/>
          <p:nvPr/>
        </p:nvSpPr>
        <p:spPr>
          <a:xfrm rot="0">
            <a:off x="1075196" y="474524"/>
            <a:ext cx="14240265" cy="942975"/>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Timeline</a:t>
            </a:r>
          </a:p>
        </p:txBody>
      </p:sp>
      <p:grpSp>
        <p:nvGrpSpPr>
          <p:cNvPr name="Group 5" id="5"/>
          <p:cNvGrpSpPr/>
          <p:nvPr/>
        </p:nvGrpSpPr>
        <p:grpSpPr>
          <a:xfrm rot="-5400000">
            <a:off x="13760702" y="2629796"/>
            <a:ext cx="2852653" cy="1413130"/>
            <a:chOff x="0" y="0"/>
            <a:chExt cx="653128" cy="323543"/>
          </a:xfrm>
        </p:grpSpPr>
        <p:sp>
          <p:nvSpPr>
            <p:cNvPr name="Freeform 6" id="6"/>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101010"/>
              </a:solidFill>
              <a:prstDash val="solid"/>
              <a:miter/>
            </a:ln>
          </p:spPr>
        </p:sp>
        <p:sp>
          <p:nvSpPr>
            <p:cNvPr name="TextBox 7" id="7"/>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sp>
        <p:nvSpPr>
          <p:cNvPr name="AutoShape 8" id="8"/>
          <p:cNvSpPr/>
          <p:nvPr/>
        </p:nvSpPr>
        <p:spPr>
          <a:xfrm>
            <a:off x="2305571" y="1941795"/>
            <a:ext cx="12182833" cy="0"/>
          </a:xfrm>
          <a:prstGeom prst="line">
            <a:avLst/>
          </a:prstGeom>
          <a:ln cap="flat" w="66675">
            <a:solidFill>
              <a:srgbClr val="101010"/>
            </a:solidFill>
            <a:prstDash val="solid"/>
            <a:headEnd type="none" len="sm" w="sm"/>
            <a:tailEnd type="none" len="sm" w="sm"/>
          </a:ln>
        </p:spPr>
      </p:sp>
      <p:grpSp>
        <p:nvGrpSpPr>
          <p:cNvPr name="Group 9" id="9"/>
          <p:cNvGrpSpPr/>
          <p:nvPr/>
        </p:nvGrpSpPr>
        <p:grpSpPr>
          <a:xfrm rot="5400000">
            <a:off x="1585810" y="5418926"/>
            <a:ext cx="2852653" cy="1413130"/>
            <a:chOff x="0" y="0"/>
            <a:chExt cx="653128" cy="323543"/>
          </a:xfrm>
        </p:grpSpPr>
        <p:sp>
          <p:nvSpPr>
            <p:cNvPr name="Freeform 10" id="10"/>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101010"/>
              </a:solidFill>
              <a:prstDash val="solid"/>
              <a:miter/>
            </a:ln>
          </p:spPr>
        </p:sp>
        <p:sp>
          <p:nvSpPr>
            <p:cNvPr name="TextBox 11" id="11"/>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sp>
        <p:nvSpPr>
          <p:cNvPr name="Freeform 12" id="1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3"/>
            <a:stretch>
              <a:fillRect l="0" t="-39" r="0" b="-39"/>
            </a:stretch>
          </a:blipFill>
        </p:spPr>
      </p:sp>
      <p:sp>
        <p:nvSpPr>
          <p:cNvPr name="AutoShape 13" id="13"/>
          <p:cNvSpPr/>
          <p:nvPr/>
        </p:nvSpPr>
        <p:spPr>
          <a:xfrm flipV="true">
            <a:off x="3697075" y="7487138"/>
            <a:ext cx="12084085" cy="41091"/>
          </a:xfrm>
          <a:prstGeom prst="line">
            <a:avLst/>
          </a:prstGeom>
          <a:ln cap="flat" w="66675">
            <a:solidFill>
              <a:srgbClr val="101010"/>
            </a:solidFill>
            <a:prstDash val="solid"/>
            <a:headEnd type="none" len="sm" w="sm"/>
            <a:tailEnd type="none" len="sm" w="sm"/>
          </a:ln>
        </p:spPr>
      </p:sp>
      <p:sp>
        <p:nvSpPr>
          <p:cNvPr name="AutoShape 14" id="14"/>
          <p:cNvSpPr/>
          <p:nvPr/>
        </p:nvSpPr>
        <p:spPr>
          <a:xfrm>
            <a:off x="3716017" y="4730926"/>
            <a:ext cx="10772387" cy="0"/>
          </a:xfrm>
          <a:prstGeom prst="line">
            <a:avLst/>
          </a:prstGeom>
          <a:ln cap="flat" w="66675">
            <a:solidFill>
              <a:srgbClr val="101010"/>
            </a:solidFill>
            <a:prstDash val="solid"/>
            <a:headEnd type="none" len="sm" w="sm"/>
            <a:tailEnd type="none" len="sm" w="sm"/>
          </a:ln>
        </p:spPr>
      </p:sp>
      <p:sp>
        <p:nvSpPr>
          <p:cNvPr name="AutoShape 15" id="15"/>
          <p:cNvSpPr/>
          <p:nvPr/>
        </p:nvSpPr>
        <p:spPr>
          <a:xfrm>
            <a:off x="3649031" y="1941795"/>
            <a:ext cx="0" cy="692548"/>
          </a:xfrm>
          <a:prstGeom prst="line">
            <a:avLst/>
          </a:prstGeom>
          <a:ln cap="flat" w="66675">
            <a:solidFill>
              <a:srgbClr val="101010"/>
            </a:solidFill>
            <a:prstDash val="solid"/>
            <a:headEnd type="none" len="sm" w="sm"/>
            <a:tailEnd type="oval" len="lg" w="lg"/>
          </a:ln>
        </p:spPr>
      </p:sp>
      <p:sp>
        <p:nvSpPr>
          <p:cNvPr name="AutoShape 16" id="16"/>
          <p:cNvSpPr/>
          <p:nvPr/>
        </p:nvSpPr>
        <p:spPr>
          <a:xfrm>
            <a:off x="6798455" y="1941795"/>
            <a:ext cx="0" cy="692548"/>
          </a:xfrm>
          <a:prstGeom prst="line">
            <a:avLst/>
          </a:prstGeom>
          <a:ln cap="flat" w="66675">
            <a:solidFill>
              <a:srgbClr val="101010"/>
            </a:solidFill>
            <a:prstDash val="solid"/>
            <a:headEnd type="none" len="sm" w="sm"/>
            <a:tailEnd type="oval" len="lg" w="lg"/>
          </a:ln>
        </p:spPr>
      </p:sp>
      <p:sp>
        <p:nvSpPr>
          <p:cNvPr name="AutoShape 17" id="17"/>
          <p:cNvSpPr/>
          <p:nvPr/>
        </p:nvSpPr>
        <p:spPr>
          <a:xfrm>
            <a:off x="9971700" y="1941795"/>
            <a:ext cx="0" cy="692548"/>
          </a:xfrm>
          <a:prstGeom prst="line">
            <a:avLst/>
          </a:prstGeom>
          <a:ln cap="flat" w="66675">
            <a:solidFill>
              <a:srgbClr val="101010"/>
            </a:solidFill>
            <a:prstDash val="solid"/>
            <a:headEnd type="none" len="sm" w="sm"/>
            <a:tailEnd type="oval" len="lg" w="lg"/>
          </a:ln>
        </p:spPr>
      </p:sp>
      <p:sp>
        <p:nvSpPr>
          <p:cNvPr name="AutoShape 18" id="18"/>
          <p:cNvSpPr/>
          <p:nvPr/>
        </p:nvSpPr>
        <p:spPr>
          <a:xfrm>
            <a:off x="13176706" y="1941795"/>
            <a:ext cx="0" cy="692548"/>
          </a:xfrm>
          <a:prstGeom prst="line">
            <a:avLst/>
          </a:prstGeom>
          <a:ln cap="flat" w="66675">
            <a:solidFill>
              <a:srgbClr val="101010"/>
            </a:solidFill>
            <a:prstDash val="solid"/>
            <a:headEnd type="none" len="sm" w="sm"/>
            <a:tailEnd type="oval" len="lg" w="lg"/>
          </a:ln>
        </p:spPr>
      </p:sp>
      <p:sp>
        <p:nvSpPr>
          <p:cNvPr name="AutoShape 19" id="19"/>
          <p:cNvSpPr/>
          <p:nvPr/>
        </p:nvSpPr>
        <p:spPr>
          <a:xfrm>
            <a:off x="5453020" y="4730926"/>
            <a:ext cx="0" cy="692548"/>
          </a:xfrm>
          <a:prstGeom prst="line">
            <a:avLst/>
          </a:prstGeom>
          <a:ln cap="flat" w="66675">
            <a:solidFill>
              <a:srgbClr val="101010"/>
            </a:solidFill>
            <a:prstDash val="solid"/>
            <a:headEnd type="none" len="sm" w="sm"/>
            <a:tailEnd type="oval" len="lg" w="lg"/>
          </a:ln>
        </p:spPr>
      </p:sp>
      <p:sp>
        <p:nvSpPr>
          <p:cNvPr name="AutoShape 20" id="20"/>
          <p:cNvSpPr/>
          <p:nvPr/>
        </p:nvSpPr>
        <p:spPr>
          <a:xfrm>
            <a:off x="9070715" y="4730926"/>
            <a:ext cx="0" cy="692548"/>
          </a:xfrm>
          <a:prstGeom prst="line">
            <a:avLst/>
          </a:prstGeom>
          <a:ln cap="flat" w="66675">
            <a:solidFill>
              <a:srgbClr val="101010"/>
            </a:solidFill>
            <a:prstDash val="solid"/>
            <a:headEnd type="none" len="sm" w="sm"/>
            <a:tailEnd type="oval" len="lg" w="lg"/>
          </a:ln>
        </p:spPr>
      </p:sp>
      <p:sp>
        <p:nvSpPr>
          <p:cNvPr name="AutoShape 21" id="21"/>
          <p:cNvSpPr/>
          <p:nvPr/>
        </p:nvSpPr>
        <p:spPr>
          <a:xfrm>
            <a:off x="12688409" y="4730926"/>
            <a:ext cx="0" cy="692548"/>
          </a:xfrm>
          <a:prstGeom prst="line">
            <a:avLst/>
          </a:prstGeom>
          <a:ln cap="flat" w="66675">
            <a:solidFill>
              <a:srgbClr val="101010"/>
            </a:solidFill>
            <a:prstDash val="solid"/>
            <a:headEnd type="none" len="sm" w="sm"/>
            <a:tailEnd type="oval" len="lg" w="lg"/>
          </a:ln>
        </p:spPr>
      </p:sp>
      <p:grpSp>
        <p:nvGrpSpPr>
          <p:cNvPr name="Group 22" id="22"/>
          <p:cNvGrpSpPr/>
          <p:nvPr/>
        </p:nvGrpSpPr>
        <p:grpSpPr>
          <a:xfrm rot="0">
            <a:off x="2305571" y="2890390"/>
            <a:ext cx="2876227" cy="1495061"/>
            <a:chOff x="0" y="0"/>
            <a:chExt cx="3834969" cy="1993414"/>
          </a:xfrm>
        </p:grpSpPr>
        <p:sp>
          <p:nvSpPr>
            <p:cNvPr name="TextBox 23" id="23"/>
            <p:cNvSpPr txBox="true"/>
            <p:nvPr/>
          </p:nvSpPr>
          <p:spPr>
            <a:xfrm rot="0">
              <a:off x="0" y="-28575"/>
              <a:ext cx="3834969"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1-2</a:t>
              </a:r>
            </a:p>
          </p:txBody>
        </p:sp>
        <p:sp>
          <p:nvSpPr>
            <p:cNvPr name="TextBox 24" id="24"/>
            <p:cNvSpPr txBox="true"/>
            <p:nvPr/>
          </p:nvSpPr>
          <p:spPr>
            <a:xfrm rot="0">
              <a:off x="0" y="657831"/>
              <a:ext cx="3834969" cy="1335584"/>
            </a:xfrm>
            <a:prstGeom prst="rect">
              <a:avLst/>
            </a:prstGeom>
          </p:spPr>
          <p:txBody>
            <a:bodyPr anchor="t" rtlCol="false" tIns="0" lIns="0" bIns="0" rIns="0">
              <a:spAutoFit/>
            </a:bodyPr>
            <a:lstStyle/>
            <a:p>
              <a:pPr algn="ctr">
                <a:lnSpc>
                  <a:spcPts val="2750"/>
                </a:lnSpc>
              </a:pPr>
              <a:r>
                <a:rPr lang="en-US" sz="1833" spc="55">
                  <a:solidFill>
                    <a:srgbClr val="73C2A6"/>
                  </a:solidFill>
                  <a:latin typeface="Aileron Bold"/>
                </a:rPr>
                <a:t>Data Cleaning</a:t>
              </a:r>
            </a:p>
            <a:p>
              <a:pPr algn="ctr">
                <a:lnSpc>
                  <a:spcPts val="2750"/>
                </a:lnSpc>
              </a:pPr>
              <a:r>
                <a:rPr lang="en-US" sz="1833" spc="55">
                  <a:solidFill>
                    <a:srgbClr val="73C2A6"/>
                  </a:solidFill>
                  <a:latin typeface="Aileron Bold"/>
                </a:rPr>
                <a:t>Pre-Processing</a:t>
              </a:r>
            </a:p>
            <a:p>
              <a:pPr algn="ctr">
                <a:lnSpc>
                  <a:spcPts val="2750"/>
                </a:lnSpc>
              </a:pPr>
              <a:r>
                <a:rPr lang="en-US" sz="1833" spc="55">
                  <a:solidFill>
                    <a:srgbClr val="73C2A6"/>
                  </a:solidFill>
                  <a:latin typeface="Aileron Bold"/>
                </a:rPr>
                <a:t>Research Paper Review</a:t>
              </a:r>
            </a:p>
          </p:txBody>
        </p:sp>
      </p:grpSp>
      <p:grpSp>
        <p:nvGrpSpPr>
          <p:cNvPr name="Group 25" id="25"/>
          <p:cNvGrpSpPr/>
          <p:nvPr/>
        </p:nvGrpSpPr>
        <p:grpSpPr>
          <a:xfrm rot="0">
            <a:off x="5454995" y="2890390"/>
            <a:ext cx="2623396" cy="1152161"/>
            <a:chOff x="0" y="0"/>
            <a:chExt cx="3497862" cy="1536214"/>
          </a:xfrm>
        </p:grpSpPr>
        <p:sp>
          <p:nvSpPr>
            <p:cNvPr name="TextBox 26" id="26"/>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3</a:t>
              </a:r>
            </a:p>
          </p:txBody>
        </p:sp>
        <p:sp>
          <p:nvSpPr>
            <p:cNvPr name="TextBox 27" id="27"/>
            <p:cNvSpPr txBox="true"/>
            <p:nvPr/>
          </p:nvSpPr>
          <p:spPr>
            <a:xfrm rot="0">
              <a:off x="0" y="657831"/>
              <a:ext cx="3497862" cy="878384"/>
            </a:xfrm>
            <a:prstGeom prst="rect">
              <a:avLst/>
            </a:prstGeom>
          </p:spPr>
          <p:txBody>
            <a:bodyPr anchor="t" rtlCol="false" tIns="0" lIns="0" bIns="0" rIns="0">
              <a:spAutoFit/>
            </a:bodyPr>
            <a:lstStyle/>
            <a:p>
              <a:pPr algn="ctr">
                <a:lnSpc>
                  <a:spcPts val="2750"/>
                </a:lnSpc>
              </a:pPr>
              <a:r>
                <a:rPr lang="en-US" sz="1833" spc="55">
                  <a:solidFill>
                    <a:srgbClr val="73C2A6"/>
                  </a:solidFill>
                  <a:latin typeface="Aileron Bold"/>
                </a:rPr>
                <a:t>Outlier Detection</a:t>
              </a:r>
            </a:p>
            <a:p>
              <a:pPr algn="ctr">
                <a:lnSpc>
                  <a:spcPts val="2750"/>
                </a:lnSpc>
              </a:pPr>
              <a:r>
                <a:rPr lang="en-US" sz="1833" spc="55">
                  <a:solidFill>
                    <a:srgbClr val="73C2A6"/>
                  </a:solidFill>
                  <a:latin typeface="Aileron Bold"/>
                </a:rPr>
                <a:t>Data Visualization</a:t>
              </a:r>
            </a:p>
          </p:txBody>
        </p:sp>
      </p:grpSp>
      <p:grpSp>
        <p:nvGrpSpPr>
          <p:cNvPr name="Group 28" id="28"/>
          <p:cNvGrpSpPr/>
          <p:nvPr/>
        </p:nvGrpSpPr>
        <p:grpSpPr>
          <a:xfrm rot="0">
            <a:off x="8604419" y="2890390"/>
            <a:ext cx="2734561" cy="824501"/>
            <a:chOff x="0" y="0"/>
            <a:chExt cx="3646081" cy="1099335"/>
          </a:xfrm>
        </p:grpSpPr>
        <p:sp>
          <p:nvSpPr>
            <p:cNvPr name="TextBox 29" id="29"/>
            <p:cNvSpPr txBox="true"/>
            <p:nvPr/>
          </p:nvSpPr>
          <p:spPr>
            <a:xfrm rot="0">
              <a:off x="0" y="-28575"/>
              <a:ext cx="3646081"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4</a:t>
              </a:r>
            </a:p>
          </p:txBody>
        </p:sp>
        <p:sp>
          <p:nvSpPr>
            <p:cNvPr name="TextBox 30" id="30"/>
            <p:cNvSpPr txBox="true"/>
            <p:nvPr/>
          </p:nvSpPr>
          <p:spPr>
            <a:xfrm rot="0">
              <a:off x="0" y="648306"/>
              <a:ext cx="3646081" cy="451029"/>
            </a:xfrm>
            <a:prstGeom prst="rect">
              <a:avLst/>
            </a:prstGeom>
          </p:spPr>
          <p:txBody>
            <a:bodyPr anchor="t" rtlCol="false" tIns="0" lIns="0" bIns="0" rIns="0">
              <a:spAutoFit/>
            </a:bodyPr>
            <a:lstStyle/>
            <a:p>
              <a:pPr algn="ctr">
                <a:lnSpc>
                  <a:spcPts val="2900"/>
                </a:lnSpc>
              </a:pPr>
              <a:r>
                <a:rPr lang="en-US" sz="1933" spc="58">
                  <a:solidFill>
                    <a:srgbClr val="73C2A6"/>
                  </a:solidFill>
                  <a:latin typeface="Aileron Bold"/>
                </a:rPr>
                <a:t>Feature Extraction</a:t>
              </a:r>
            </a:p>
          </p:txBody>
        </p:sp>
      </p:grpSp>
      <p:grpSp>
        <p:nvGrpSpPr>
          <p:cNvPr name="Group 31" id="31"/>
          <p:cNvGrpSpPr/>
          <p:nvPr/>
        </p:nvGrpSpPr>
        <p:grpSpPr>
          <a:xfrm rot="0">
            <a:off x="11865008" y="2890390"/>
            <a:ext cx="2623396" cy="1495061"/>
            <a:chOff x="0" y="0"/>
            <a:chExt cx="3497862" cy="1993414"/>
          </a:xfrm>
        </p:grpSpPr>
        <p:sp>
          <p:nvSpPr>
            <p:cNvPr name="TextBox 32" id="32"/>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5</a:t>
              </a:r>
            </a:p>
          </p:txBody>
        </p:sp>
        <p:sp>
          <p:nvSpPr>
            <p:cNvPr name="TextBox 33" id="33"/>
            <p:cNvSpPr txBox="true"/>
            <p:nvPr/>
          </p:nvSpPr>
          <p:spPr>
            <a:xfrm rot="0">
              <a:off x="0" y="657831"/>
              <a:ext cx="3497862" cy="1335584"/>
            </a:xfrm>
            <a:prstGeom prst="rect">
              <a:avLst/>
            </a:prstGeom>
          </p:spPr>
          <p:txBody>
            <a:bodyPr anchor="t" rtlCol="false" tIns="0" lIns="0" bIns="0" rIns="0">
              <a:spAutoFit/>
            </a:bodyPr>
            <a:lstStyle/>
            <a:p>
              <a:pPr algn="ctr">
                <a:lnSpc>
                  <a:spcPts val="2750"/>
                </a:lnSpc>
              </a:pPr>
              <a:r>
                <a:rPr lang="en-US" sz="1833" spc="55">
                  <a:solidFill>
                    <a:srgbClr val="73C2A6"/>
                  </a:solidFill>
                  <a:latin typeface="Aileron Bold"/>
                </a:rPr>
                <a:t>Analysis of Features (Selection, correlation, etc.)</a:t>
              </a:r>
            </a:p>
          </p:txBody>
        </p:sp>
      </p:grpSp>
      <p:grpSp>
        <p:nvGrpSpPr>
          <p:cNvPr name="Group 34" id="34"/>
          <p:cNvGrpSpPr/>
          <p:nvPr/>
        </p:nvGrpSpPr>
        <p:grpSpPr>
          <a:xfrm rot="0">
            <a:off x="4141322" y="5788757"/>
            <a:ext cx="2623396" cy="1152161"/>
            <a:chOff x="0" y="0"/>
            <a:chExt cx="3497862" cy="1536214"/>
          </a:xfrm>
        </p:grpSpPr>
        <p:sp>
          <p:nvSpPr>
            <p:cNvPr name="TextBox 35" id="35"/>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8</a:t>
              </a:r>
            </a:p>
          </p:txBody>
        </p:sp>
        <p:sp>
          <p:nvSpPr>
            <p:cNvPr name="TextBox 36" id="36"/>
            <p:cNvSpPr txBox="true"/>
            <p:nvPr/>
          </p:nvSpPr>
          <p:spPr>
            <a:xfrm rot="0">
              <a:off x="0" y="657831"/>
              <a:ext cx="3497862" cy="878384"/>
            </a:xfrm>
            <a:prstGeom prst="rect">
              <a:avLst/>
            </a:prstGeom>
          </p:spPr>
          <p:txBody>
            <a:bodyPr anchor="t" rtlCol="false" tIns="0" lIns="0" bIns="0" rIns="0">
              <a:spAutoFit/>
            </a:bodyPr>
            <a:lstStyle/>
            <a:p>
              <a:pPr algn="ctr">
                <a:lnSpc>
                  <a:spcPts val="2750"/>
                </a:lnSpc>
              </a:pPr>
              <a:r>
                <a:rPr lang="en-US" sz="1833" spc="55">
                  <a:solidFill>
                    <a:srgbClr val="E86A8A"/>
                  </a:solidFill>
                  <a:latin typeface="Aileron Bold"/>
                </a:rPr>
                <a:t>Decision Trees and Random Forest</a:t>
              </a:r>
            </a:p>
          </p:txBody>
        </p:sp>
      </p:grpSp>
      <p:grpSp>
        <p:nvGrpSpPr>
          <p:cNvPr name="Group 37" id="37"/>
          <p:cNvGrpSpPr/>
          <p:nvPr/>
        </p:nvGrpSpPr>
        <p:grpSpPr>
          <a:xfrm rot="0">
            <a:off x="7759016" y="5788757"/>
            <a:ext cx="2623396" cy="1152161"/>
            <a:chOff x="0" y="0"/>
            <a:chExt cx="3497862" cy="1536214"/>
          </a:xfrm>
        </p:grpSpPr>
        <p:sp>
          <p:nvSpPr>
            <p:cNvPr name="TextBox 38" id="38"/>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7</a:t>
              </a:r>
            </a:p>
          </p:txBody>
        </p:sp>
        <p:sp>
          <p:nvSpPr>
            <p:cNvPr name="TextBox 39" id="39"/>
            <p:cNvSpPr txBox="true"/>
            <p:nvPr/>
          </p:nvSpPr>
          <p:spPr>
            <a:xfrm rot="0">
              <a:off x="0" y="657831"/>
              <a:ext cx="3497862" cy="878384"/>
            </a:xfrm>
            <a:prstGeom prst="rect">
              <a:avLst/>
            </a:prstGeom>
          </p:spPr>
          <p:txBody>
            <a:bodyPr anchor="t" rtlCol="false" tIns="0" lIns="0" bIns="0" rIns="0">
              <a:spAutoFit/>
            </a:bodyPr>
            <a:lstStyle/>
            <a:p>
              <a:pPr algn="ctr">
                <a:lnSpc>
                  <a:spcPts val="2750"/>
                </a:lnSpc>
              </a:pPr>
              <a:r>
                <a:rPr lang="en-US" sz="1833" spc="55">
                  <a:solidFill>
                    <a:srgbClr val="73C2A6"/>
                  </a:solidFill>
                  <a:latin typeface="Aileron Bold"/>
                </a:rPr>
                <a:t>Report</a:t>
              </a:r>
            </a:p>
            <a:p>
              <a:pPr algn="ctr">
                <a:lnSpc>
                  <a:spcPts val="2750"/>
                </a:lnSpc>
              </a:pPr>
              <a:r>
                <a:rPr lang="en-US" sz="1833" spc="55">
                  <a:solidFill>
                    <a:srgbClr val="73C2A6"/>
                  </a:solidFill>
                  <a:latin typeface="Aileron Bold"/>
                </a:rPr>
                <a:t>Presentation</a:t>
              </a:r>
            </a:p>
          </p:txBody>
        </p:sp>
      </p:grpSp>
      <p:grpSp>
        <p:nvGrpSpPr>
          <p:cNvPr name="Group 40" id="40"/>
          <p:cNvGrpSpPr/>
          <p:nvPr/>
        </p:nvGrpSpPr>
        <p:grpSpPr>
          <a:xfrm rot="0">
            <a:off x="11376710" y="5788757"/>
            <a:ext cx="2623396" cy="1495061"/>
            <a:chOff x="0" y="0"/>
            <a:chExt cx="3497862" cy="1993414"/>
          </a:xfrm>
        </p:grpSpPr>
        <p:sp>
          <p:nvSpPr>
            <p:cNvPr name="TextBox 41" id="41"/>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6</a:t>
              </a:r>
            </a:p>
          </p:txBody>
        </p:sp>
        <p:sp>
          <p:nvSpPr>
            <p:cNvPr name="TextBox 42" id="42"/>
            <p:cNvSpPr txBox="true"/>
            <p:nvPr/>
          </p:nvSpPr>
          <p:spPr>
            <a:xfrm rot="0">
              <a:off x="0" y="657831"/>
              <a:ext cx="3497862" cy="1335584"/>
            </a:xfrm>
            <a:prstGeom prst="rect">
              <a:avLst/>
            </a:prstGeom>
          </p:spPr>
          <p:txBody>
            <a:bodyPr anchor="t" rtlCol="false" tIns="0" lIns="0" bIns="0" rIns="0">
              <a:spAutoFit/>
            </a:bodyPr>
            <a:lstStyle/>
            <a:p>
              <a:pPr algn="ctr">
                <a:lnSpc>
                  <a:spcPts val="2750"/>
                </a:lnSpc>
              </a:pPr>
              <a:r>
                <a:rPr lang="en-US" sz="1833" spc="55">
                  <a:solidFill>
                    <a:srgbClr val="73C2A6"/>
                  </a:solidFill>
                  <a:latin typeface="Aileron Bold"/>
                </a:rPr>
                <a:t>Logistic Regression Naive Bayes</a:t>
              </a:r>
            </a:p>
            <a:p>
              <a:pPr algn="ctr">
                <a:lnSpc>
                  <a:spcPts val="2750"/>
                </a:lnSpc>
              </a:pPr>
              <a:r>
                <a:rPr lang="en-US" sz="1833" spc="55">
                  <a:solidFill>
                    <a:srgbClr val="73C2A6"/>
                  </a:solidFill>
                  <a:latin typeface="Aileron Bold"/>
                </a:rPr>
                <a:t>SVM</a:t>
              </a:r>
            </a:p>
          </p:txBody>
        </p:sp>
      </p:grpSp>
      <p:sp>
        <p:nvSpPr>
          <p:cNvPr name="AutoShape 43" id="43"/>
          <p:cNvSpPr/>
          <p:nvPr/>
        </p:nvSpPr>
        <p:spPr>
          <a:xfrm>
            <a:off x="3516897" y="7487139"/>
            <a:ext cx="12182833" cy="0"/>
          </a:xfrm>
          <a:prstGeom prst="line">
            <a:avLst/>
          </a:prstGeom>
          <a:ln cap="flat" w="66675">
            <a:solidFill>
              <a:srgbClr val="101010"/>
            </a:solidFill>
            <a:prstDash val="solid"/>
            <a:headEnd type="none" len="sm" w="sm"/>
            <a:tailEnd type="none" len="sm" w="sm"/>
          </a:ln>
        </p:spPr>
      </p:sp>
      <p:sp>
        <p:nvSpPr>
          <p:cNvPr name="AutoShape 44" id="44"/>
          <p:cNvSpPr/>
          <p:nvPr/>
        </p:nvSpPr>
        <p:spPr>
          <a:xfrm>
            <a:off x="4860356" y="7421816"/>
            <a:ext cx="0" cy="692548"/>
          </a:xfrm>
          <a:prstGeom prst="line">
            <a:avLst/>
          </a:prstGeom>
          <a:ln cap="flat" w="66675">
            <a:solidFill>
              <a:srgbClr val="101010"/>
            </a:solidFill>
            <a:prstDash val="solid"/>
            <a:headEnd type="none" len="sm" w="sm"/>
            <a:tailEnd type="oval" len="lg" w="lg"/>
          </a:ln>
        </p:spPr>
      </p:sp>
      <p:sp>
        <p:nvSpPr>
          <p:cNvPr name="AutoShape 45" id="45"/>
          <p:cNvSpPr/>
          <p:nvPr/>
        </p:nvSpPr>
        <p:spPr>
          <a:xfrm>
            <a:off x="8009780" y="7487139"/>
            <a:ext cx="0" cy="692548"/>
          </a:xfrm>
          <a:prstGeom prst="line">
            <a:avLst/>
          </a:prstGeom>
          <a:ln cap="flat" w="66675">
            <a:solidFill>
              <a:srgbClr val="101010"/>
            </a:solidFill>
            <a:prstDash val="solid"/>
            <a:headEnd type="none" len="sm" w="sm"/>
            <a:tailEnd type="oval" len="lg" w="lg"/>
          </a:ln>
        </p:spPr>
      </p:sp>
      <p:sp>
        <p:nvSpPr>
          <p:cNvPr name="AutoShape 46" id="46"/>
          <p:cNvSpPr/>
          <p:nvPr/>
        </p:nvSpPr>
        <p:spPr>
          <a:xfrm>
            <a:off x="11183025" y="7487139"/>
            <a:ext cx="0" cy="692548"/>
          </a:xfrm>
          <a:prstGeom prst="line">
            <a:avLst/>
          </a:prstGeom>
          <a:ln cap="flat" w="66675">
            <a:solidFill>
              <a:srgbClr val="101010"/>
            </a:solidFill>
            <a:prstDash val="solid"/>
            <a:headEnd type="none" len="sm" w="sm"/>
            <a:tailEnd type="oval" len="lg" w="lg"/>
          </a:ln>
        </p:spPr>
      </p:sp>
      <p:sp>
        <p:nvSpPr>
          <p:cNvPr name="AutoShape 47" id="47"/>
          <p:cNvSpPr/>
          <p:nvPr/>
        </p:nvSpPr>
        <p:spPr>
          <a:xfrm>
            <a:off x="14388031" y="7487139"/>
            <a:ext cx="0" cy="692548"/>
          </a:xfrm>
          <a:prstGeom prst="line">
            <a:avLst/>
          </a:prstGeom>
          <a:ln cap="flat" w="66675">
            <a:solidFill>
              <a:srgbClr val="101010"/>
            </a:solidFill>
            <a:prstDash val="solid"/>
            <a:headEnd type="none" len="sm" w="sm"/>
            <a:tailEnd type="oval" len="lg" w="lg"/>
          </a:ln>
        </p:spPr>
      </p:sp>
      <p:grpSp>
        <p:nvGrpSpPr>
          <p:cNvPr name="Group 48" id="48"/>
          <p:cNvGrpSpPr/>
          <p:nvPr/>
        </p:nvGrpSpPr>
        <p:grpSpPr>
          <a:xfrm rot="0">
            <a:off x="3516897" y="8370411"/>
            <a:ext cx="2623396" cy="1152161"/>
            <a:chOff x="0" y="0"/>
            <a:chExt cx="3497862" cy="1536214"/>
          </a:xfrm>
        </p:grpSpPr>
        <p:sp>
          <p:nvSpPr>
            <p:cNvPr name="TextBox 49" id="49"/>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9</a:t>
              </a:r>
            </a:p>
          </p:txBody>
        </p:sp>
        <p:sp>
          <p:nvSpPr>
            <p:cNvPr name="TextBox 50" id="50"/>
            <p:cNvSpPr txBox="true"/>
            <p:nvPr/>
          </p:nvSpPr>
          <p:spPr>
            <a:xfrm rot="0">
              <a:off x="0" y="657831"/>
              <a:ext cx="3497862" cy="878384"/>
            </a:xfrm>
            <a:prstGeom prst="rect">
              <a:avLst/>
            </a:prstGeom>
          </p:spPr>
          <p:txBody>
            <a:bodyPr anchor="t" rtlCol="false" tIns="0" lIns="0" bIns="0" rIns="0">
              <a:spAutoFit/>
            </a:bodyPr>
            <a:lstStyle/>
            <a:p>
              <a:pPr algn="ctr">
                <a:lnSpc>
                  <a:spcPts val="2750"/>
                </a:lnSpc>
              </a:pPr>
              <a:r>
                <a:rPr lang="en-US" sz="1833" spc="55">
                  <a:solidFill>
                    <a:srgbClr val="E86A8A"/>
                  </a:solidFill>
                  <a:latin typeface="Aileron Bold"/>
                </a:rPr>
                <a:t> Xgboost</a:t>
              </a:r>
            </a:p>
            <a:p>
              <a:pPr algn="ctr">
                <a:lnSpc>
                  <a:spcPts val="2750"/>
                </a:lnSpc>
              </a:pPr>
            </a:p>
          </p:txBody>
        </p:sp>
      </p:grpSp>
      <p:grpSp>
        <p:nvGrpSpPr>
          <p:cNvPr name="Group 51" id="51"/>
          <p:cNvGrpSpPr/>
          <p:nvPr/>
        </p:nvGrpSpPr>
        <p:grpSpPr>
          <a:xfrm rot="0">
            <a:off x="6666321" y="8370411"/>
            <a:ext cx="2941992" cy="1152161"/>
            <a:chOff x="0" y="0"/>
            <a:chExt cx="3922656" cy="1536214"/>
          </a:xfrm>
        </p:grpSpPr>
        <p:sp>
          <p:nvSpPr>
            <p:cNvPr name="TextBox 52" id="52"/>
            <p:cNvSpPr txBox="true"/>
            <p:nvPr/>
          </p:nvSpPr>
          <p:spPr>
            <a:xfrm rot="0">
              <a:off x="0" y="-28575"/>
              <a:ext cx="3922656"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10</a:t>
              </a:r>
            </a:p>
          </p:txBody>
        </p:sp>
        <p:sp>
          <p:nvSpPr>
            <p:cNvPr name="TextBox 53" id="53"/>
            <p:cNvSpPr txBox="true"/>
            <p:nvPr/>
          </p:nvSpPr>
          <p:spPr>
            <a:xfrm rot="0">
              <a:off x="0" y="657831"/>
              <a:ext cx="3922656" cy="878384"/>
            </a:xfrm>
            <a:prstGeom prst="rect">
              <a:avLst/>
            </a:prstGeom>
          </p:spPr>
          <p:txBody>
            <a:bodyPr anchor="t" rtlCol="false" tIns="0" lIns="0" bIns="0" rIns="0">
              <a:spAutoFit/>
            </a:bodyPr>
            <a:lstStyle/>
            <a:p>
              <a:pPr algn="ctr">
                <a:lnSpc>
                  <a:spcPts val="2750"/>
                </a:lnSpc>
              </a:pPr>
              <a:r>
                <a:rPr lang="en-US" sz="1833" spc="55">
                  <a:solidFill>
                    <a:srgbClr val="E86A8A"/>
                  </a:solidFill>
                  <a:latin typeface="Aileron Bold"/>
                </a:rPr>
                <a:t>Multi-Layer Perceptron</a:t>
              </a:r>
            </a:p>
            <a:p>
              <a:pPr algn="ctr">
                <a:lnSpc>
                  <a:spcPts val="2750"/>
                </a:lnSpc>
              </a:pPr>
              <a:r>
                <a:rPr lang="en-US" sz="1833" spc="55">
                  <a:solidFill>
                    <a:srgbClr val="E86A8A"/>
                  </a:solidFill>
                  <a:latin typeface="Aileron Bold"/>
                </a:rPr>
                <a:t>Hyperparameter Tuning</a:t>
              </a:r>
            </a:p>
          </p:txBody>
        </p:sp>
      </p:grpSp>
      <p:grpSp>
        <p:nvGrpSpPr>
          <p:cNvPr name="Group 54" id="54"/>
          <p:cNvGrpSpPr/>
          <p:nvPr/>
        </p:nvGrpSpPr>
        <p:grpSpPr>
          <a:xfrm rot="0">
            <a:off x="9815745" y="8370411"/>
            <a:ext cx="2734561" cy="1152161"/>
            <a:chOff x="0" y="0"/>
            <a:chExt cx="3646081" cy="1536214"/>
          </a:xfrm>
        </p:grpSpPr>
        <p:sp>
          <p:nvSpPr>
            <p:cNvPr name="TextBox 55" id="55"/>
            <p:cNvSpPr txBox="true"/>
            <p:nvPr/>
          </p:nvSpPr>
          <p:spPr>
            <a:xfrm rot="0">
              <a:off x="0" y="-28575"/>
              <a:ext cx="3646081"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11</a:t>
              </a:r>
            </a:p>
          </p:txBody>
        </p:sp>
        <p:sp>
          <p:nvSpPr>
            <p:cNvPr name="TextBox 56" id="56"/>
            <p:cNvSpPr txBox="true"/>
            <p:nvPr/>
          </p:nvSpPr>
          <p:spPr>
            <a:xfrm rot="0">
              <a:off x="0" y="657831"/>
              <a:ext cx="3646081" cy="878384"/>
            </a:xfrm>
            <a:prstGeom prst="rect">
              <a:avLst/>
            </a:prstGeom>
          </p:spPr>
          <p:txBody>
            <a:bodyPr anchor="t" rtlCol="false" tIns="0" lIns="0" bIns="0" rIns="0">
              <a:spAutoFit/>
            </a:bodyPr>
            <a:lstStyle/>
            <a:p>
              <a:pPr algn="ctr">
                <a:lnSpc>
                  <a:spcPts val="2750"/>
                </a:lnSpc>
              </a:pPr>
              <a:r>
                <a:rPr lang="en-US" sz="1833" spc="55">
                  <a:solidFill>
                    <a:srgbClr val="E86A8A"/>
                  </a:solidFill>
                  <a:latin typeface="Aileron Bold"/>
                </a:rPr>
                <a:t>Final Report Writing</a:t>
              </a:r>
            </a:p>
            <a:p>
              <a:pPr algn="ctr">
                <a:lnSpc>
                  <a:spcPts val="2750"/>
                </a:lnSpc>
              </a:pPr>
            </a:p>
          </p:txBody>
        </p:sp>
      </p:grpSp>
      <p:grpSp>
        <p:nvGrpSpPr>
          <p:cNvPr name="Group 57" id="57"/>
          <p:cNvGrpSpPr/>
          <p:nvPr/>
        </p:nvGrpSpPr>
        <p:grpSpPr>
          <a:xfrm rot="0">
            <a:off x="13076333" y="8370411"/>
            <a:ext cx="2623396" cy="809261"/>
            <a:chOff x="0" y="0"/>
            <a:chExt cx="3497862" cy="1079014"/>
          </a:xfrm>
        </p:grpSpPr>
        <p:sp>
          <p:nvSpPr>
            <p:cNvPr name="TextBox 58" id="58"/>
            <p:cNvSpPr txBox="true"/>
            <p:nvPr/>
          </p:nvSpPr>
          <p:spPr>
            <a:xfrm rot="0">
              <a:off x="0" y="-28575"/>
              <a:ext cx="3497862" cy="565693"/>
            </a:xfrm>
            <a:prstGeom prst="rect">
              <a:avLst/>
            </a:prstGeom>
          </p:spPr>
          <p:txBody>
            <a:bodyPr anchor="t" rtlCol="false" tIns="0" lIns="0" bIns="0" rIns="0">
              <a:spAutoFit/>
            </a:bodyPr>
            <a:lstStyle/>
            <a:p>
              <a:pPr algn="ctr">
                <a:lnSpc>
                  <a:spcPts val="3467"/>
                </a:lnSpc>
              </a:pPr>
              <a:r>
                <a:rPr lang="en-US" sz="2667" spc="133">
                  <a:solidFill>
                    <a:srgbClr val="000000"/>
                  </a:solidFill>
                  <a:latin typeface="Aileron"/>
                </a:rPr>
                <a:t>12</a:t>
              </a:r>
            </a:p>
          </p:txBody>
        </p:sp>
        <p:sp>
          <p:nvSpPr>
            <p:cNvPr name="TextBox 59" id="59"/>
            <p:cNvSpPr txBox="true"/>
            <p:nvPr/>
          </p:nvSpPr>
          <p:spPr>
            <a:xfrm rot="0">
              <a:off x="0" y="657831"/>
              <a:ext cx="3497862" cy="421184"/>
            </a:xfrm>
            <a:prstGeom prst="rect">
              <a:avLst/>
            </a:prstGeom>
          </p:spPr>
          <p:txBody>
            <a:bodyPr anchor="t" rtlCol="false" tIns="0" lIns="0" bIns="0" rIns="0">
              <a:spAutoFit/>
            </a:bodyPr>
            <a:lstStyle/>
            <a:p>
              <a:pPr algn="ctr">
                <a:lnSpc>
                  <a:spcPts val="2750"/>
                </a:lnSpc>
              </a:pPr>
              <a:r>
                <a:rPr lang="en-US" sz="1833" spc="55">
                  <a:solidFill>
                    <a:srgbClr val="E86A8A"/>
                  </a:solidFill>
                  <a:latin typeface="Aileron Bold"/>
                </a:rPr>
                <a:t>Final Presentation</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57" y="7252704"/>
            <a:ext cx="3934294" cy="3258481"/>
          </a:xfrm>
          <a:custGeom>
            <a:avLst/>
            <a:gdLst/>
            <a:ahLst/>
            <a:cxnLst/>
            <a:rect r="r" b="b" t="t" l="l"/>
            <a:pathLst>
              <a:path h="3258481" w="3934294">
                <a:moveTo>
                  <a:pt x="0" y="0"/>
                </a:moveTo>
                <a:lnTo>
                  <a:pt x="3934294" y="0"/>
                </a:lnTo>
                <a:lnTo>
                  <a:pt x="3934294"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94" y="62930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29" y="147867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7611558" y="4671384"/>
            <a:ext cx="564859" cy="709298"/>
          </a:xfrm>
          <a:custGeom>
            <a:avLst/>
            <a:gdLst/>
            <a:ahLst/>
            <a:cxnLst/>
            <a:rect r="r" b="b" t="t" l="l"/>
            <a:pathLst>
              <a:path h="709298" w="564859">
                <a:moveTo>
                  <a:pt x="0" y="0"/>
                </a:moveTo>
                <a:lnTo>
                  <a:pt x="564860" y="0"/>
                </a:lnTo>
                <a:lnTo>
                  <a:pt x="564860" y="709299"/>
                </a:lnTo>
                <a:lnTo>
                  <a:pt x="0" y="709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75196" y="47452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Contributions</a:t>
            </a:r>
          </a:p>
        </p:txBody>
      </p:sp>
      <p:grpSp>
        <p:nvGrpSpPr>
          <p:cNvPr name="Group 7" id="7"/>
          <p:cNvGrpSpPr/>
          <p:nvPr/>
        </p:nvGrpSpPr>
        <p:grpSpPr>
          <a:xfrm rot="0">
            <a:off x="399510" y="2947768"/>
            <a:ext cx="4147548" cy="4350041"/>
            <a:chOff x="0" y="0"/>
            <a:chExt cx="5530064" cy="5800055"/>
          </a:xfrm>
        </p:grpSpPr>
        <p:sp>
          <p:nvSpPr>
            <p:cNvPr name="Freeform 8" id="8"/>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Arnav Gupta</a:t>
              </a:r>
            </a:p>
          </p:txBody>
        </p:sp>
        <p:sp>
          <p:nvSpPr>
            <p:cNvPr name="TextBox 10" id="10"/>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2021236</a:t>
              </a:r>
            </a:p>
          </p:txBody>
        </p:sp>
        <p:sp>
          <p:nvSpPr>
            <p:cNvPr name="TextBox 11" id="11"/>
            <p:cNvSpPr txBox="true"/>
            <p:nvPr/>
          </p:nvSpPr>
          <p:spPr>
            <a:xfrm rot="0">
              <a:off x="0" y="1430470"/>
              <a:ext cx="5530064" cy="4369584"/>
            </a:xfrm>
            <a:prstGeom prst="rect">
              <a:avLst/>
            </a:prstGeom>
          </p:spPr>
          <p:txBody>
            <a:bodyPr anchor="t" rtlCol="false" tIns="0" lIns="0" bIns="0" rIns="0">
              <a:spAutoFit/>
            </a:bodyPr>
            <a:lstStyle/>
            <a:p>
              <a:pPr algn="ctr">
                <a:lnSpc>
                  <a:spcPts val="2454"/>
                </a:lnSpc>
              </a:pPr>
              <a:r>
                <a:rPr lang="en-US" sz="2012">
                  <a:solidFill>
                    <a:srgbClr val="000000"/>
                  </a:solidFill>
                  <a:latin typeface="Times New Roman Bold"/>
                </a:rPr>
                <a:t>Contributions:</a:t>
              </a:r>
            </a:p>
            <a:p>
              <a:pPr marL="434412" indent="-217206" lvl="1">
                <a:lnSpc>
                  <a:spcPts val="2977"/>
                </a:lnSpc>
                <a:buFont typeface="Arial"/>
                <a:buChar char="•"/>
              </a:pPr>
              <a:r>
                <a:rPr lang="en-US" sz="2012">
                  <a:solidFill>
                    <a:srgbClr val="000000"/>
                  </a:solidFill>
                  <a:latin typeface="Times New Roman"/>
                </a:rPr>
                <a:t>Data Cleaning</a:t>
              </a:r>
            </a:p>
            <a:p>
              <a:pPr marL="434412" indent="-217206" lvl="1">
                <a:lnSpc>
                  <a:spcPts val="2977"/>
                </a:lnSpc>
                <a:buFont typeface="Arial"/>
                <a:buChar char="•"/>
              </a:pPr>
              <a:r>
                <a:rPr lang="en-US" sz="2012">
                  <a:solidFill>
                    <a:srgbClr val="000000"/>
                  </a:solidFill>
                  <a:latin typeface="Times New Roman"/>
                </a:rPr>
                <a:t>Multivariate Exploratory Data Analysis</a:t>
              </a:r>
            </a:p>
            <a:p>
              <a:pPr marL="434412" indent="-217206" lvl="1">
                <a:lnSpc>
                  <a:spcPts val="2977"/>
                </a:lnSpc>
                <a:buFont typeface="Arial"/>
                <a:buChar char="•"/>
              </a:pPr>
              <a:r>
                <a:rPr lang="en-US" sz="2012">
                  <a:solidFill>
                    <a:srgbClr val="000000"/>
                  </a:solidFill>
                  <a:latin typeface="Times New Roman"/>
                </a:rPr>
                <a:t>Outlier Detection using Z-Score</a:t>
              </a:r>
            </a:p>
            <a:p>
              <a:pPr marL="434412" indent="-217206" lvl="1">
                <a:lnSpc>
                  <a:spcPts val="2977"/>
                </a:lnSpc>
                <a:buFont typeface="Arial"/>
                <a:buChar char="•"/>
              </a:pPr>
              <a:r>
                <a:rPr lang="en-US" sz="2012">
                  <a:solidFill>
                    <a:srgbClr val="000000"/>
                  </a:solidFill>
                  <a:latin typeface="Times New Roman"/>
                </a:rPr>
                <a:t>Support Vector Machines</a:t>
              </a:r>
            </a:p>
            <a:p>
              <a:pPr marL="434412" indent="-217206" lvl="1">
                <a:lnSpc>
                  <a:spcPts val="2977"/>
                </a:lnSpc>
                <a:buFont typeface="Arial"/>
                <a:buChar char="•"/>
              </a:pPr>
              <a:r>
                <a:rPr lang="en-US" sz="2012">
                  <a:solidFill>
                    <a:srgbClr val="000000"/>
                  </a:solidFill>
                  <a:latin typeface="Times New Roman"/>
                </a:rPr>
                <a:t>Decision Tree Classifier</a:t>
              </a:r>
            </a:p>
            <a:p>
              <a:pPr marL="434412" indent="-217206" lvl="1">
                <a:lnSpc>
                  <a:spcPts val="2977"/>
                </a:lnSpc>
                <a:buFont typeface="Arial"/>
                <a:buChar char="•"/>
              </a:pPr>
              <a:r>
                <a:rPr lang="en-US" sz="2012">
                  <a:solidFill>
                    <a:srgbClr val="000000"/>
                  </a:solidFill>
                  <a:latin typeface="Times New Roman"/>
                </a:rPr>
                <a:t>Slides</a:t>
              </a:r>
            </a:p>
            <a:p>
              <a:pPr>
                <a:lnSpc>
                  <a:spcPts val="2977"/>
                </a:lnSpc>
              </a:pPr>
            </a:p>
          </p:txBody>
        </p:sp>
      </p:grpSp>
      <p:grpSp>
        <p:nvGrpSpPr>
          <p:cNvPr name="Group 12" id="12"/>
          <p:cNvGrpSpPr/>
          <p:nvPr/>
        </p:nvGrpSpPr>
        <p:grpSpPr>
          <a:xfrm rot="0">
            <a:off x="4704520" y="2947768"/>
            <a:ext cx="4147548" cy="4350041"/>
            <a:chOff x="0" y="0"/>
            <a:chExt cx="5530064" cy="5800055"/>
          </a:xfrm>
        </p:grpSpPr>
        <p:sp>
          <p:nvSpPr>
            <p:cNvPr name="Freeform 13" id="13"/>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Karan Gupta</a:t>
              </a:r>
            </a:p>
          </p:txBody>
        </p:sp>
        <p:sp>
          <p:nvSpPr>
            <p:cNvPr name="TextBox 15" id="15"/>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2021258</a:t>
              </a:r>
            </a:p>
          </p:txBody>
        </p:sp>
        <p:sp>
          <p:nvSpPr>
            <p:cNvPr name="TextBox 16" id="16"/>
            <p:cNvSpPr txBox="true"/>
            <p:nvPr/>
          </p:nvSpPr>
          <p:spPr>
            <a:xfrm rot="0">
              <a:off x="0" y="1430470"/>
              <a:ext cx="5530064" cy="4369584"/>
            </a:xfrm>
            <a:prstGeom prst="rect">
              <a:avLst/>
            </a:prstGeom>
          </p:spPr>
          <p:txBody>
            <a:bodyPr anchor="t" rtlCol="false" tIns="0" lIns="0" bIns="0" rIns="0">
              <a:spAutoFit/>
            </a:bodyPr>
            <a:lstStyle/>
            <a:p>
              <a:pPr algn="ctr">
                <a:lnSpc>
                  <a:spcPts val="2454"/>
                </a:lnSpc>
              </a:pPr>
              <a:r>
                <a:rPr lang="en-US" sz="2012">
                  <a:solidFill>
                    <a:srgbClr val="000000"/>
                  </a:solidFill>
                  <a:latin typeface="Times New Roman Bold"/>
                </a:rPr>
                <a:t>Contributions:</a:t>
              </a:r>
            </a:p>
            <a:p>
              <a:pPr marL="434412" indent="-217206" lvl="1">
                <a:lnSpc>
                  <a:spcPts val="2977"/>
                </a:lnSpc>
                <a:buFont typeface="Arial"/>
                <a:buChar char="•"/>
              </a:pPr>
              <a:r>
                <a:rPr lang="en-US" sz="2012">
                  <a:solidFill>
                    <a:srgbClr val="000000"/>
                  </a:solidFill>
                  <a:latin typeface="Times New Roman"/>
                </a:rPr>
                <a:t>Data Cleaning</a:t>
              </a:r>
            </a:p>
            <a:p>
              <a:pPr marL="434412" indent="-217206" lvl="1">
                <a:lnSpc>
                  <a:spcPts val="2977"/>
                </a:lnSpc>
                <a:buFont typeface="Arial"/>
                <a:buChar char="•"/>
              </a:pPr>
              <a:r>
                <a:rPr lang="en-US" sz="2012">
                  <a:solidFill>
                    <a:srgbClr val="000000"/>
                  </a:solidFill>
                  <a:latin typeface="Times New Roman"/>
                </a:rPr>
                <a:t>Multivariate Exploratory Data Analysis</a:t>
              </a:r>
            </a:p>
            <a:p>
              <a:pPr marL="434412" indent="-217206" lvl="1">
                <a:lnSpc>
                  <a:spcPts val="2977"/>
                </a:lnSpc>
                <a:buFont typeface="Arial"/>
                <a:buChar char="•"/>
              </a:pPr>
              <a:r>
                <a:rPr lang="en-US" sz="2012">
                  <a:solidFill>
                    <a:srgbClr val="000000"/>
                  </a:solidFill>
                  <a:latin typeface="Times New Roman"/>
                </a:rPr>
                <a:t>Naive Bayes</a:t>
              </a:r>
            </a:p>
            <a:p>
              <a:pPr marL="434412" indent="-217206" lvl="1">
                <a:lnSpc>
                  <a:spcPts val="2977"/>
                </a:lnSpc>
                <a:buFont typeface="Arial"/>
                <a:buChar char="•"/>
              </a:pPr>
              <a:r>
                <a:rPr lang="en-US" sz="2012">
                  <a:solidFill>
                    <a:srgbClr val="000000"/>
                  </a:solidFill>
                  <a:latin typeface="Times New Roman"/>
                </a:rPr>
                <a:t>Random Forest</a:t>
              </a:r>
            </a:p>
            <a:p>
              <a:pPr marL="434412" indent="-217206" lvl="1">
                <a:lnSpc>
                  <a:spcPts val="2977"/>
                </a:lnSpc>
                <a:buFont typeface="Arial"/>
                <a:buChar char="•"/>
              </a:pPr>
              <a:r>
                <a:rPr lang="en-US" sz="2012">
                  <a:solidFill>
                    <a:srgbClr val="000000"/>
                  </a:solidFill>
                  <a:latin typeface="Times New Roman"/>
                </a:rPr>
                <a:t>Report Writing</a:t>
              </a:r>
            </a:p>
            <a:p>
              <a:pPr marL="434412" indent="-217206" lvl="1">
                <a:lnSpc>
                  <a:spcPts val="2977"/>
                </a:lnSpc>
                <a:buFont typeface="Arial"/>
                <a:buChar char="•"/>
              </a:pPr>
              <a:r>
                <a:rPr lang="en-US" sz="2012">
                  <a:solidFill>
                    <a:srgbClr val="000000"/>
                  </a:solidFill>
                  <a:latin typeface="Times New Roman"/>
                </a:rPr>
                <a:t>Slides.</a:t>
              </a:r>
            </a:p>
            <a:p>
              <a:pPr>
                <a:lnSpc>
                  <a:spcPts val="2977"/>
                </a:lnSpc>
              </a:pPr>
            </a:p>
          </p:txBody>
        </p:sp>
      </p:grpSp>
      <p:grpSp>
        <p:nvGrpSpPr>
          <p:cNvPr name="Group 17" id="17"/>
          <p:cNvGrpSpPr/>
          <p:nvPr/>
        </p:nvGrpSpPr>
        <p:grpSpPr>
          <a:xfrm rot="0">
            <a:off x="8852068" y="2947768"/>
            <a:ext cx="4147548" cy="4350041"/>
            <a:chOff x="0" y="0"/>
            <a:chExt cx="5530064" cy="5800055"/>
          </a:xfrm>
        </p:grpSpPr>
        <p:sp>
          <p:nvSpPr>
            <p:cNvPr name="Freeform 18" id="18"/>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Shivesh Gulati</a:t>
              </a:r>
            </a:p>
          </p:txBody>
        </p:sp>
        <p:sp>
          <p:nvSpPr>
            <p:cNvPr name="TextBox 20" id="20"/>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2021286</a:t>
              </a:r>
            </a:p>
          </p:txBody>
        </p:sp>
        <p:sp>
          <p:nvSpPr>
            <p:cNvPr name="TextBox 21" id="21"/>
            <p:cNvSpPr txBox="true"/>
            <p:nvPr/>
          </p:nvSpPr>
          <p:spPr>
            <a:xfrm rot="0">
              <a:off x="0" y="1430470"/>
              <a:ext cx="5530064" cy="4369584"/>
            </a:xfrm>
            <a:prstGeom prst="rect">
              <a:avLst/>
            </a:prstGeom>
          </p:spPr>
          <p:txBody>
            <a:bodyPr anchor="t" rtlCol="false" tIns="0" lIns="0" bIns="0" rIns="0">
              <a:spAutoFit/>
            </a:bodyPr>
            <a:lstStyle/>
            <a:p>
              <a:pPr algn="ctr">
                <a:lnSpc>
                  <a:spcPts val="2454"/>
                </a:lnSpc>
              </a:pPr>
              <a:r>
                <a:rPr lang="en-US" sz="2012">
                  <a:solidFill>
                    <a:srgbClr val="000000"/>
                  </a:solidFill>
                  <a:latin typeface="Times New Roman Bold"/>
                </a:rPr>
                <a:t>Contributions:</a:t>
              </a:r>
            </a:p>
            <a:p>
              <a:pPr marL="434412" indent="-217206" lvl="1">
                <a:lnSpc>
                  <a:spcPts val="2977"/>
                </a:lnSpc>
                <a:buFont typeface="Arial"/>
                <a:buChar char="•"/>
              </a:pPr>
              <a:r>
                <a:rPr lang="en-US" sz="2012">
                  <a:solidFill>
                    <a:srgbClr val="000000"/>
                  </a:solidFill>
                  <a:latin typeface="Times New Roman"/>
                </a:rPr>
                <a:t>Literature Review (RP-2)</a:t>
              </a:r>
            </a:p>
            <a:p>
              <a:pPr marL="434412" indent="-217206" lvl="1">
                <a:lnSpc>
                  <a:spcPts val="2977"/>
                </a:lnSpc>
                <a:buFont typeface="Arial"/>
                <a:buChar char="•"/>
              </a:pPr>
              <a:r>
                <a:rPr lang="en-US" sz="2012">
                  <a:solidFill>
                    <a:srgbClr val="000000"/>
                  </a:solidFill>
                  <a:latin typeface="Times New Roman"/>
                </a:rPr>
                <a:t>Univariate Exploratory Data Analysis</a:t>
              </a:r>
            </a:p>
            <a:p>
              <a:pPr marL="434412" indent="-217206" lvl="1">
                <a:lnSpc>
                  <a:spcPts val="2977"/>
                </a:lnSpc>
                <a:buFont typeface="Arial"/>
                <a:buChar char="•"/>
              </a:pPr>
              <a:r>
                <a:rPr lang="en-US" sz="2012">
                  <a:solidFill>
                    <a:srgbClr val="000000"/>
                  </a:solidFill>
                  <a:latin typeface="Times New Roman"/>
                </a:rPr>
                <a:t>Logistic Regression</a:t>
              </a:r>
            </a:p>
            <a:p>
              <a:pPr marL="434412" indent="-217206" lvl="1">
                <a:lnSpc>
                  <a:spcPts val="2977"/>
                </a:lnSpc>
                <a:buFont typeface="Arial"/>
                <a:buChar char="•"/>
              </a:pPr>
              <a:r>
                <a:rPr lang="en-US" sz="2012">
                  <a:solidFill>
                    <a:srgbClr val="000000"/>
                  </a:solidFill>
                  <a:latin typeface="Times New Roman"/>
                </a:rPr>
                <a:t>Multi Layer Perceptron</a:t>
              </a:r>
            </a:p>
            <a:p>
              <a:pPr marL="434412" indent="-217206" lvl="1">
                <a:lnSpc>
                  <a:spcPts val="2977"/>
                </a:lnSpc>
                <a:buFont typeface="Arial"/>
                <a:buChar char="•"/>
              </a:pPr>
              <a:r>
                <a:rPr lang="en-US" sz="2012">
                  <a:solidFill>
                    <a:srgbClr val="000000"/>
                  </a:solidFill>
                  <a:latin typeface="Times New Roman"/>
                </a:rPr>
                <a:t>Report Writing</a:t>
              </a:r>
            </a:p>
            <a:p>
              <a:pPr marL="434412" indent="-217206" lvl="1">
                <a:lnSpc>
                  <a:spcPts val="2977"/>
                </a:lnSpc>
                <a:buFont typeface="Arial"/>
                <a:buChar char="•"/>
              </a:pPr>
              <a:r>
                <a:rPr lang="en-US" sz="2012">
                  <a:solidFill>
                    <a:srgbClr val="000000"/>
                  </a:solidFill>
                  <a:latin typeface="Times New Roman"/>
                </a:rPr>
                <a:t>Slides.</a:t>
              </a:r>
            </a:p>
            <a:p>
              <a:pPr>
                <a:lnSpc>
                  <a:spcPts val="2977"/>
                </a:lnSpc>
              </a:pPr>
            </a:p>
          </p:txBody>
        </p:sp>
      </p:grpSp>
      <p:grpSp>
        <p:nvGrpSpPr>
          <p:cNvPr name="Group 22" id="22"/>
          <p:cNvGrpSpPr/>
          <p:nvPr/>
        </p:nvGrpSpPr>
        <p:grpSpPr>
          <a:xfrm rot="0">
            <a:off x="13161541" y="2947768"/>
            <a:ext cx="4147548" cy="4350041"/>
            <a:chOff x="0" y="0"/>
            <a:chExt cx="5530064" cy="5800055"/>
          </a:xfrm>
        </p:grpSpPr>
        <p:sp>
          <p:nvSpPr>
            <p:cNvPr name="Freeform 23" id="23"/>
            <p:cNvSpPr/>
            <p:nvPr/>
          </p:nvSpPr>
          <p:spPr>
            <a:xfrm flipH="false" flipV="false" rot="0">
              <a:off x="1756423" y="1971402"/>
              <a:ext cx="611640" cy="768041"/>
            </a:xfrm>
            <a:custGeom>
              <a:avLst/>
              <a:gdLst/>
              <a:ahLst/>
              <a:cxnLst/>
              <a:rect r="r" b="b" t="t" l="l"/>
              <a:pathLst>
                <a:path h="768041" w="611640">
                  <a:moveTo>
                    <a:pt x="0" y="0"/>
                  </a:moveTo>
                  <a:lnTo>
                    <a:pt x="611640" y="0"/>
                  </a:lnTo>
                  <a:lnTo>
                    <a:pt x="611640" y="768041"/>
                  </a:lnTo>
                  <a:lnTo>
                    <a:pt x="0" y="7680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48521" y="-47625"/>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Bold"/>
                </a:rPr>
                <a:t>Vishal Singh</a:t>
              </a:r>
            </a:p>
          </p:txBody>
        </p:sp>
        <p:sp>
          <p:nvSpPr>
            <p:cNvPr name="TextBox 25" id="25"/>
            <p:cNvSpPr txBox="true"/>
            <p:nvPr/>
          </p:nvSpPr>
          <p:spPr>
            <a:xfrm rot="0">
              <a:off x="858475" y="599174"/>
              <a:ext cx="3452930" cy="435426"/>
            </a:xfrm>
            <a:prstGeom prst="rect">
              <a:avLst/>
            </a:prstGeom>
          </p:spPr>
          <p:txBody>
            <a:bodyPr anchor="t" rtlCol="false" tIns="0" lIns="0" bIns="0" rIns="0">
              <a:spAutoFit/>
            </a:bodyPr>
            <a:lstStyle/>
            <a:p>
              <a:pPr algn="ctr">
                <a:lnSpc>
                  <a:spcPts val="2728"/>
                </a:lnSpc>
                <a:spcBef>
                  <a:spcPct val="0"/>
                </a:spcBef>
              </a:pPr>
              <a:r>
                <a:rPr lang="en-US" sz="1949">
                  <a:solidFill>
                    <a:srgbClr val="202B3D"/>
                  </a:solidFill>
                  <a:latin typeface="Open Sans Light"/>
                </a:rPr>
                <a:t>2021575</a:t>
              </a:r>
            </a:p>
          </p:txBody>
        </p:sp>
        <p:sp>
          <p:nvSpPr>
            <p:cNvPr name="TextBox 26" id="26"/>
            <p:cNvSpPr txBox="true"/>
            <p:nvPr/>
          </p:nvSpPr>
          <p:spPr>
            <a:xfrm rot="0">
              <a:off x="0" y="1430470"/>
              <a:ext cx="5530064" cy="4369584"/>
            </a:xfrm>
            <a:prstGeom prst="rect">
              <a:avLst/>
            </a:prstGeom>
          </p:spPr>
          <p:txBody>
            <a:bodyPr anchor="t" rtlCol="false" tIns="0" lIns="0" bIns="0" rIns="0">
              <a:spAutoFit/>
            </a:bodyPr>
            <a:lstStyle/>
            <a:p>
              <a:pPr algn="ctr">
                <a:lnSpc>
                  <a:spcPts val="2454"/>
                </a:lnSpc>
              </a:pPr>
              <a:r>
                <a:rPr lang="en-US" sz="2012">
                  <a:solidFill>
                    <a:srgbClr val="000000"/>
                  </a:solidFill>
                  <a:latin typeface="Times New Roman Bold"/>
                </a:rPr>
                <a:t>Contributions:</a:t>
              </a:r>
            </a:p>
            <a:p>
              <a:pPr marL="434412" indent="-217206" lvl="1">
                <a:lnSpc>
                  <a:spcPts val="2977"/>
                </a:lnSpc>
                <a:buFont typeface="Arial"/>
                <a:buChar char="•"/>
              </a:pPr>
              <a:r>
                <a:rPr lang="en-US" sz="2012">
                  <a:solidFill>
                    <a:srgbClr val="000000"/>
                  </a:solidFill>
                  <a:latin typeface="Times New Roman"/>
                </a:rPr>
                <a:t>Literature Review (RP-1)</a:t>
              </a:r>
            </a:p>
            <a:p>
              <a:pPr marL="434412" indent="-217206" lvl="1">
                <a:lnSpc>
                  <a:spcPts val="2977"/>
                </a:lnSpc>
                <a:buFont typeface="Arial"/>
                <a:buChar char="•"/>
              </a:pPr>
              <a:r>
                <a:rPr lang="en-US" sz="2012">
                  <a:solidFill>
                    <a:srgbClr val="000000"/>
                  </a:solidFill>
                  <a:latin typeface="Times New Roman"/>
                </a:rPr>
                <a:t>Outlier Detection using Local Outlier Factor</a:t>
              </a:r>
            </a:p>
            <a:p>
              <a:pPr marL="434412" indent="-217206" lvl="1">
                <a:lnSpc>
                  <a:spcPts val="2977"/>
                </a:lnSpc>
                <a:buFont typeface="Arial"/>
                <a:buChar char="•"/>
              </a:pPr>
              <a:r>
                <a:rPr lang="en-US" sz="2012">
                  <a:solidFill>
                    <a:srgbClr val="000000"/>
                  </a:solidFill>
                  <a:latin typeface="Times New Roman"/>
                </a:rPr>
                <a:t>Data Preprocessing </a:t>
              </a:r>
            </a:p>
            <a:p>
              <a:pPr marL="434412" indent="-217206" lvl="1">
                <a:lnSpc>
                  <a:spcPts val="2977"/>
                </a:lnSpc>
                <a:buFont typeface="Arial"/>
                <a:buChar char="•"/>
              </a:pPr>
              <a:r>
                <a:rPr lang="en-US" sz="2012">
                  <a:solidFill>
                    <a:srgbClr val="000000"/>
                  </a:solidFill>
                  <a:latin typeface="Times New Roman"/>
                </a:rPr>
                <a:t>Support Vector Machines</a:t>
              </a:r>
            </a:p>
            <a:p>
              <a:pPr marL="434412" indent="-217206" lvl="1">
                <a:lnSpc>
                  <a:spcPts val="2977"/>
                </a:lnSpc>
                <a:buFont typeface="Arial"/>
                <a:buChar char="•"/>
              </a:pPr>
              <a:r>
                <a:rPr lang="en-US" sz="2012">
                  <a:solidFill>
                    <a:srgbClr val="000000"/>
                  </a:solidFill>
                  <a:latin typeface="Times New Roman"/>
                </a:rPr>
                <a:t>XGBoost</a:t>
              </a:r>
            </a:p>
            <a:p>
              <a:pPr marL="434412" indent="-217206" lvl="1">
                <a:lnSpc>
                  <a:spcPts val="2977"/>
                </a:lnSpc>
                <a:buFont typeface="Arial"/>
                <a:buChar char="•"/>
              </a:pPr>
              <a:r>
                <a:rPr lang="en-US" sz="2012">
                  <a:solidFill>
                    <a:srgbClr val="000000"/>
                  </a:solidFill>
                  <a:latin typeface="Times New Roman"/>
                </a:rPr>
                <a:t>Slides.</a:t>
              </a:r>
            </a:p>
            <a:p>
              <a:pPr>
                <a:lnSpc>
                  <a:spcPts val="2977"/>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Freeform 5" id="5">
            <a:hlinkClick r:id="rId5" tooltip="https://www.mdpi.com/1999-4893/16/2/88"/>
          </p:cNvPr>
          <p:cNvSpPr/>
          <p:nvPr/>
        </p:nvSpPr>
        <p:spPr>
          <a:xfrm flipH="false" flipV="false" rot="0">
            <a:off x="12051654" y="2174963"/>
            <a:ext cx="4653254" cy="4338668"/>
          </a:xfrm>
          <a:custGeom>
            <a:avLst/>
            <a:gdLst/>
            <a:ahLst/>
            <a:cxnLst/>
            <a:rect r="r" b="b" t="t" l="l"/>
            <a:pathLst>
              <a:path h="4338668" w="4653254">
                <a:moveTo>
                  <a:pt x="0" y="0"/>
                </a:moveTo>
                <a:lnTo>
                  <a:pt x="4653254" y="0"/>
                </a:lnTo>
                <a:lnTo>
                  <a:pt x="4653254" y="4338668"/>
                </a:lnTo>
                <a:lnTo>
                  <a:pt x="0" y="4338668"/>
                </a:lnTo>
                <a:lnTo>
                  <a:pt x="0" y="0"/>
                </a:lnTo>
                <a:close/>
              </a:path>
            </a:pathLst>
          </a:custGeom>
          <a:blipFill>
            <a:blip r:embed="rId4"/>
            <a:stretch>
              <a:fillRect l="0" t="0" r="0" b="0"/>
            </a:stretch>
          </a:blipFill>
        </p:spPr>
      </p:sp>
      <p:sp>
        <p:nvSpPr>
          <p:cNvPr name="Freeform 6" id="6"/>
          <p:cNvSpPr/>
          <p:nvPr/>
        </p:nvSpPr>
        <p:spPr>
          <a:xfrm flipH="false" flipV="false" rot="0">
            <a:off x="12335353" y="6881076"/>
            <a:ext cx="2660705" cy="1394406"/>
          </a:xfrm>
          <a:custGeom>
            <a:avLst/>
            <a:gdLst/>
            <a:ahLst/>
            <a:cxnLst/>
            <a:rect r="r" b="b" t="t" l="l"/>
            <a:pathLst>
              <a:path h="1394406" w="2660705">
                <a:moveTo>
                  <a:pt x="0" y="0"/>
                </a:moveTo>
                <a:lnTo>
                  <a:pt x="2660705" y="0"/>
                </a:lnTo>
                <a:lnTo>
                  <a:pt x="2660705" y="1394407"/>
                </a:lnTo>
                <a:lnTo>
                  <a:pt x="0" y="1394407"/>
                </a:lnTo>
                <a:lnTo>
                  <a:pt x="0" y="0"/>
                </a:lnTo>
                <a:close/>
              </a:path>
            </a:pathLst>
          </a:custGeom>
          <a:blipFill>
            <a:blip r:embed="rId6"/>
            <a:stretch>
              <a:fillRect l="0" t="0" r="0" b="0"/>
            </a:stretch>
          </a:blipFill>
        </p:spPr>
      </p:sp>
      <p:sp>
        <p:nvSpPr>
          <p:cNvPr name="TextBox 7" id="7"/>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8" id="8"/>
          <p:cNvSpPr txBox="true"/>
          <p:nvPr/>
        </p:nvSpPr>
        <p:spPr>
          <a:xfrm rot="0">
            <a:off x="1159353" y="2110352"/>
            <a:ext cx="4877753"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Paper-1</a:t>
            </a:r>
          </a:p>
        </p:txBody>
      </p:sp>
      <p:sp>
        <p:nvSpPr>
          <p:cNvPr name="TextBox 9" id="9"/>
          <p:cNvSpPr txBox="true"/>
          <p:nvPr/>
        </p:nvSpPr>
        <p:spPr>
          <a:xfrm rot="0">
            <a:off x="855422" y="2871229"/>
            <a:ext cx="10306217" cy="6425043"/>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Arimo Bold"/>
              </a:rPr>
              <a:t>Aim</a:t>
            </a:r>
            <a:r>
              <a:rPr lang="en-US" sz="2420">
                <a:solidFill>
                  <a:srgbClr val="000000"/>
                </a:solidFill>
                <a:latin typeface="Arimo"/>
              </a:rPr>
              <a:t>: To develop a machine learning model to predict Cardiovascular </a:t>
            </a:r>
          </a:p>
          <a:p>
            <a:pPr>
              <a:lnSpc>
                <a:spcPts val="3388"/>
              </a:lnSpc>
            </a:pPr>
            <a:r>
              <a:rPr lang="en-US" sz="2420">
                <a:solidFill>
                  <a:srgbClr val="000000"/>
                </a:solidFill>
                <a:latin typeface="Arimo"/>
              </a:rPr>
              <a:t>Disease Accurately</a:t>
            </a:r>
          </a:p>
          <a:p>
            <a:pPr>
              <a:lnSpc>
                <a:spcPts val="3388"/>
              </a:lnSpc>
            </a:pPr>
          </a:p>
          <a:p>
            <a:pPr marL="522594" indent="-261297" lvl="1">
              <a:lnSpc>
                <a:spcPts val="3388"/>
              </a:lnSpc>
              <a:buFont typeface="Arial"/>
              <a:buChar char="•"/>
            </a:pPr>
            <a:r>
              <a:rPr lang="en-US" sz="2420">
                <a:solidFill>
                  <a:srgbClr val="000000"/>
                </a:solidFill>
                <a:latin typeface="Arimo"/>
              </a:rPr>
              <a:t>The dataset used, consisting of </a:t>
            </a:r>
            <a:r>
              <a:rPr lang="en-US" sz="2420">
                <a:solidFill>
                  <a:srgbClr val="000000"/>
                </a:solidFill>
                <a:latin typeface="Arimo Bold"/>
              </a:rPr>
              <a:t>70,000 records</a:t>
            </a:r>
            <a:r>
              <a:rPr lang="en-US" sz="2420">
                <a:solidFill>
                  <a:srgbClr val="000000"/>
                </a:solidFill>
                <a:latin typeface="Arimo"/>
              </a:rPr>
              <a:t>, was taken from Kaggle.com.</a:t>
            </a:r>
          </a:p>
          <a:p>
            <a:pPr marL="522594" indent="-261297" lvl="1">
              <a:lnSpc>
                <a:spcPts val="3388"/>
              </a:lnSpc>
              <a:buFont typeface="Arial"/>
              <a:buChar char="•"/>
            </a:pPr>
            <a:r>
              <a:rPr lang="en-US" sz="2420">
                <a:solidFill>
                  <a:srgbClr val="000000"/>
                </a:solidFill>
                <a:latin typeface="Arimo"/>
              </a:rPr>
              <a:t>The study uses </a:t>
            </a:r>
            <a:r>
              <a:rPr lang="en-US" sz="2420">
                <a:solidFill>
                  <a:srgbClr val="000000"/>
                </a:solidFill>
                <a:latin typeface="Arimo Bold"/>
              </a:rPr>
              <a:t>Decision trees, XGBoost, Random forest,</a:t>
            </a:r>
            <a:r>
              <a:rPr lang="en-US" sz="2420">
                <a:solidFill>
                  <a:srgbClr val="000000"/>
                </a:solidFill>
                <a:latin typeface="Arimo"/>
              </a:rPr>
              <a:t> and </a:t>
            </a:r>
            <a:r>
              <a:rPr lang="en-US" sz="2420">
                <a:solidFill>
                  <a:srgbClr val="000000"/>
                </a:solidFill>
                <a:latin typeface="Arimo Bold"/>
              </a:rPr>
              <a:t>multilayer perceptron</a:t>
            </a:r>
            <a:r>
              <a:rPr lang="en-US" sz="2420">
                <a:solidFill>
                  <a:srgbClr val="000000"/>
                </a:solidFill>
                <a:latin typeface="Arimo"/>
              </a:rPr>
              <a:t> models. These were optimized using GridSearchCV.</a:t>
            </a:r>
          </a:p>
          <a:p>
            <a:pPr marL="522594" indent="-261297" lvl="1">
              <a:lnSpc>
                <a:spcPts val="3388"/>
              </a:lnSpc>
              <a:buFont typeface="Arial"/>
              <a:buChar char="•"/>
            </a:pPr>
            <a:r>
              <a:rPr lang="en-US" sz="2420">
                <a:solidFill>
                  <a:srgbClr val="000000"/>
                </a:solidFill>
                <a:latin typeface="Arimo"/>
              </a:rPr>
              <a:t>Since dataset was mostly categorical, various techniques for outlier detection were used, resulting data had </a:t>
            </a:r>
            <a:r>
              <a:rPr lang="en-US" sz="2420">
                <a:solidFill>
                  <a:srgbClr val="000000"/>
                </a:solidFill>
                <a:latin typeface="Arimo Bold"/>
              </a:rPr>
              <a:t>57,155</a:t>
            </a:r>
            <a:r>
              <a:rPr lang="en-US" sz="2420">
                <a:solidFill>
                  <a:srgbClr val="000000"/>
                </a:solidFill>
                <a:latin typeface="Arimo"/>
              </a:rPr>
              <a:t> instances.</a:t>
            </a:r>
          </a:p>
          <a:p>
            <a:pPr marL="522594" indent="-261297" lvl="1">
              <a:lnSpc>
                <a:spcPts val="3388"/>
              </a:lnSpc>
              <a:buFont typeface="Arial"/>
              <a:buChar char="•"/>
            </a:pPr>
            <a:r>
              <a:rPr lang="en-US" sz="2420">
                <a:solidFill>
                  <a:srgbClr val="000000"/>
                </a:solidFill>
                <a:latin typeface="Arimo"/>
              </a:rPr>
              <a:t>Feature engineering such as binning(converting continuous data to categorical) was applied to age, height, weight, systolic blood pressure, and diastolic blood pressure.</a:t>
            </a:r>
          </a:p>
          <a:p>
            <a:pPr>
              <a:lnSpc>
                <a:spcPts val="3388"/>
              </a:lnSpc>
            </a:pPr>
          </a:p>
        </p:txBody>
      </p:sp>
      <p:sp>
        <p:nvSpPr>
          <p:cNvPr name="TextBox 10" id="10"/>
          <p:cNvSpPr txBox="true"/>
          <p:nvPr/>
        </p:nvSpPr>
        <p:spPr>
          <a:xfrm rot="0">
            <a:off x="-3233224" y="9868056"/>
            <a:ext cx="14602049" cy="254351"/>
          </a:xfrm>
          <a:prstGeom prst="rect">
            <a:avLst/>
          </a:prstGeom>
        </p:spPr>
        <p:txBody>
          <a:bodyPr anchor="t" rtlCol="false" tIns="0" lIns="0" bIns="0" rIns="0">
            <a:spAutoFit/>
          </a:bodyPr>
          <a:lstStyle/>
          <a:p>
            <a:pPr algn="ctr">
              <a:lnSpc>
                <a:spcPts val="2146"/>
              </a:lnSpc>
            </a:pPr>
            <a:r>
              <a:rPr lang="en-US" sz="1533">
                <a:solidFill>
                  <a:srgbClr val="000000"/>
                </a:solidFill>
                <a:latin typeface="Canva Sans"/>
              </a:rPr>
              <a:t>Images taken from : https://www.mdpi.com/1999-4893/16/2/88</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834452" y="1962825"/>
            <a:ext cx="8271448" cy="789408"/>
          </a:xfrm>
          <a:prstGeom prst="rect">
            <a:avLst/>
          </a:prstGeom>
        </p:spPr>
        <p:txBody>
          <a:bodyPr anchor="t" rtlCol="false" tIns="0" lIns="0" bIns="0" rIns="0">
            <a:spAutoFit/>
          </a:bodyPr>
          <a:lstStyle/>
          <a:p>
            <a:pPr algn="ctr">
              <a:lnSpc>
                <a:spcPts val="6364"/>
              </a:lnSpc>
              <a:spcBef>
                <a:spcPct val="0"/>
              </a:spcBef>
            </a:pPr>
            <a:r>
              <a:rPr lang="en-US" sz="4545">
                <a:solidFill>
                  <a:srgbClr val="245BC6"/>
                </a:solidFill>
                <a:latin typeface="Arimo Bold"/>
              </a:rPr>
              <a:t>Research Paper-1(continued)</a:t>
            </a:r>
          </a:p>
        </p:txBody>
      </p:sp>
      <p:sp>
        <p:nvSpPr>
          <p:cNvPr name="TextBox 7" id="7"/>
          <p:cNvSpPr txBox="true"/>
          <p:nvPr/>
        </p:nvSpPr>
        <p:spPr>
          <a:xfrm rot="0">
            <a:off x="704850" y="2398136"/>
            <a:ext cx="10751204" cy="5567793"/>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Arimo Bold"/>
              </a:rPr>
              <a:t>Aim</a:t>
            </a:r>
            <a:r>
              <a:rPr lang="en-US" sz="2420">
                <a:solidFill>
                  <a:srgbClr val="000000"/>
                </a:solidFill>
                <a:latin typeface="Arimo"/>
              </a:rPr>
              <a:t>: To develop a machine learning model to predict Cardiovascular </a:t>
            </a:r>
          </a:p>
          <a:p>
            <a:pPr>
              <a:lnSpc>
                <a:spcPts val="3388"/>
              </a:lnSpc>
            </a:pPr>
            <a:r>
              <a:rPr lang="en-US" sz="2420">
                <a:solidFill>
                  <a:srgbClr val="000000"/>
                </a:solidFill>
                <a:latin typeface="Arimo"/>
              </a:rPr>
              <a:t>Disease Accurately</a:t>
            </a:r>
          </a:p>
          <a:p>
            <a:pPr>
              <a:lnSpc>
                <a:spcPts val="3388"/>
              </a:lnSpc>
            </a:pPr>
          </a:p>
          <a:p>
            <a:pPr marL="522594" indent="-261297" lvl="1">
              <a:lnSpc>
                <a:spcPts val="3388"/>
              </a:lnSpc>
              <a:buFont typeface="Arial"/>
              <a:buChar char="•"/>
            </a:pPr>
            <a:r>
              <a:rPr lang="en-US" sz="2420">
                <a:solidFill>
                  <a:srgbClr val="000000"/>
                </a:solidFill>
                <a:latin typeface="Arimo"/>
              </a:rPr>
              <a:t>Two derived parameters, viz Body Mass Index (</a:t>
            </a:r>
            <a:r>
              <a:rPr lang="en-US" sz="2420">
                <a:solidFill>
                  <a:srgbClr val="000000"/>
                </a:solidFill>
                <a:latin typeface="Arimo Bold"/>
              </a:rPr>
              <a:t>BMI</a:t>
            </a:r>
            <a:r>
              <a:rPr lang="en-US" sz="2420">
                <a:solidFill>
                  <a:srgbClr val="000000"/>
                </a:solidFill>
                <a:latin typeface="Arimo"/>
              </a:rPr>
              <a:t>) and Mean Arterial Pressure (</a:t>
            </a:r>
            <a:r>
              <a:rPr lang="en-US" sz="2420">
                <a:solidFill>
                  <a:srgbClr val="000000"/>
                </a:solidFill>
                <a:latin typeface="Arimo Bold"/>
              </a:rPr>
              <a:t>MAP</a:t>
            </a:r>
            <a:r>
              <a:rPr lang="en-US" sz="2420">
                <a:solidFill>
                  <a:srgbClr val="000000"/>
                </a:solidFill>
                <a:latin typeface="Arimo"/>
              </a:rPr>
              <a:t>), were derived from age, weight, Systolic Blood Pressure, Diastolic Blood Pressure, respectively.</a:t>
            </a:r>
          </a:p>
          <a:p>
            <a:pPr marL="522594" indent="-261297" lvl="1">
              <a:lnSpc>
                <a:spcPts val="3388"/>
              </a:lnSpc>
              <a:buFont typeface="Arial"/>
              <a:buChar char="•"/>
            </a:pPr>
            <a:r>
              <a:rPr lang="en-US" sz="2420">
                <a:solidFill>
                  <a:srgbClr val="000000"/>
                </a:solidFill>
                <a:latin typeface="Arimo"/>
              </a:rPr>
              <a:t>K-Modes clustering was used over K-means as it was not suitable for categorical dataset. optimal number was found using elbow curve method.</a:t>
            </a:r>
          </a:p>
          <a:p>
            <a:pPr marL="522594" indent="-261297" lvl="1">
              <a:lnSpc>
                <a:spcPts val="3388"/>
              </a:lnSpc>
              <a:buFont typeface="Arial"/>
              <a:buChar char="•"/>
            </a:pPr>
            <a:r>
              <a:rPr lang="en-US" sz="2420">
                <a:solidFill>
                  <a:srgbClr val="000000"/>
                </a:solidFill>
                <a:latin typeface="Arimo"/>
              </a:rPr>
              <a:t>The dataset was divided on gender basis for better prediction.</a:t>
            </a:r>
          </a:p>
          <a:p>
            <a:pPr marL="522594" indent="-261297" lvl="1">
              <a:lnSpc>
                <a:spcPts val="3388"/>
              </a:lnSpc>
              <a:buFont typeface="Arial"/>
              <a:buChar char="•"/>
            </a:pPr>
            <a:r>
              <a:rPr lang="en-US" sz="2420">
                <a:solidFill>
                  <a:srgbClr val="000000"/>
                </a:solidFill>
                <a:latin typeface="Arimo"/>
              </a:rPr>
              <a:t>The dataset was split into </a:t>
            </a:r>
            <a:r>
              <a:rPr lang="en-US" sz="2420">
                <a:solidFill>
                  <a:srgbClr val="000000"/>
                </a:solidFill>
                <a:latin typeface="Arimo Bold"/>
              </a:rPr>
              <a:t>80:20</a:t>
            </a:r>
            <a:r>
              <a:rPr lang="en-US" sz="2420">
                <a:solidFill>
                  <a:srgbClr val="000000"/>
                </a:solidFill>
                <a:latin typeface="Arimo"/>
              </a:rPr>
              <a:t> for training and testing.</a:t>
            </a:r>
          </a:p>
          <a:p>
            <a:pPr marL="522594" indent="-261297" lvl="1">
              <a:lnSpc>
                <a:spcPts val="3388"/>
              </a:lnSpc>
              <a:buFont typeface="Arial"/>
              <a:buChar char="•"/>
            </a:pPr>
            <a:r>
              <a:rPr lang="en-US" sz="2420">
                <a:solidFill>
                  <a:srgbClr val="000000"/>
                </a:solidFill>
                <a:latin typeface="Arimo"/>
              </a:rPr>
              <a:t>MLP was best to perform with an accuracy of </a:t>
            </a:r>
            <a:r>
              <a:rPr lang="en-US" sz="2420">
                <a:solidFill>
                  <a:srgbClr val="000000"/>
                </a:solidFill>
                <a:latin typeface="Arimo Bold"/>
              </a:rPr>
              <a:t>87.28%</a:t>
            </a:r>
            <a:r>
              <a:rPr lang="en-US" sz="2420">
                <a:solidFill>
                  <a:srgbClr val="000000"/>
                </a:solidFill>
                <a:latin typeface="Arimo"/>
              </a:rPr>
              <a:t> and other algorithms like XGBoost and random forest also showed comparable performances. </a:t>
            </a:r>
          </a:p>
        </p:txBody>
      </p:sp>
      <p:sp>
        <p:nvSpPr>
          <p:cNvPr name="Freeform 8" id="8"/>
          <p:cNvSpPr/>
          <p:nvPr/>
        </p:nvSpPr>
        <p:spPr>
          <a:xfrm flipH="false" flipV="false" rot="0">
            <a:off x="11334917" y="2419442"/>
            <a:ext cx="3106635" cy="2395617"/>
          </a:xfrm>
          <a:custGeom>
            <a:avLst/>
            <a:gdLst/>
            <a:ahLst/>
            <a:cxnLst/>
            <a:rect r="r" b="b" t="t" l="l"/>
            <a:pathLst>
              <a:path h="2395617" w="3106635">
                <a:moveTo>
                  <a:pt x="0" y="0"/>
                </a:moveTo>
                <a:lnTo>
                  <a:pt x="3106635" y="0"/>
                </a:lnTo>
                <a:lnTo>
                  <a:pt x="3106635" y="2395617"/>
                </a:lnTo>
                <a:lnTo>
                  <a:pt x="0" y="2395617"/>
                </a:lnTo>
                <a:lnTo>
                  <a:pt x="0" y="0"/>
                </a:lnTo>
                <a:close/>
              </a:path>
            </a:pathLst>
          </a:custGeom>
          <a:blipFill>
            <a:blip r:embed="rId4"/>
            <a:stretch>
              <a:fillRect l="0" t="0" r="0" b="0"/>
            </a:stretch>
          </a:blipFill>
        </p:spPr>
      </p:sp>
      <p:sp>
        <p:nvSpPr>
          <p:cNvPr name="Freeform 9" id="9"/>
          <p:cNvSpPr/>
          <p:nvPr/>
        </p:nvSpPr>
        <p:spPr>
          <a:xfrm flipH="false" flipV="false" rot="0">
            <a:off x="14862085" y="2419442"/>
            <a:ext cx="3105946" cy="2395617"/>
          </a:xfrm>
          <a:custGeom>
            <a:avLst/>
            <a:gdLst/>
            <a:ahLst/>
            <a:cxnLst/>
            <a:rect r="r" b="b" t="t" l="l"/>
            <a:pathLst>
              <a:path h="2395617" w="3105946">
                <a:moveTo>
                  <a:pt x="0" y="0"/>
                </a:moveTo>
                <a:lnTo>
                  <a:pt x="3105946" y="0"/>
                </a:lnTo>
                <a:lnTo>
                  <a:pt x="3105946" y="2395617"/>
                </a:lnTo>
                <a:lnTo>
                  <a:pt x="0" y="2395617"/>
                </a:lnTo>
                <a:lnTo>
                  <a:pt x="0" y="0"/>
                </a:lnTo>
                <a:close/>
              </a:path>
            </a:pathLst>
          </a:custGeom>
          <a:blipFill>
            <a:blip r:embed="rId5"/>
            <a:stretch>
              <a:fillRect l="0" t="0" r="0" b="0"/>
            </a:stretch>
          </a:blipFill>
        </p:spPr>
      </p:sp>
      <p:sp>
        <p:nvSpPr>
          <p:cNvPr name="Freeform 10" id="10"/>
          <p:cNvSpPr/>
          <p:nvPr/>
        </p:nvSpPr>
        <p:spPr>
          <a:xfrm flipH="false" flipV="false" rot="0">
            <a:off x="11795753" y="5143500"/>
            <a:ext cx="6132664" cy="2542208"/>
          </a:xfrm>
          <a:custGeom>
            <a:avLst/>
            <a:gdLst/>
            <a:ahLst/>
            <a:cxnLst/>
            <a:rect r="r" b="b" t="t" l="l"/>
            <a:pathLst>
              <a:path h="2542208" w="6132664">
                <a:moveTo>
                  <a:pt x="0" y="0"/>
                </a:moveTo>
                <a:lnTo>
                  <a:pt x="6132664" y="0"/>
                </a:lnTo>
                <a:lnTo>
                  <a:pt x="6132664" y="2542208"/>
                </a:lnTo>
                <a:lnTo>
                  <a:pt x="0" y="2542208"/>
                </a:lnTo>
                <a:lnTo>
                  <a:pt x="0" y="0"/>
                </a:lnTo>
                <a:close/>
              </a:path>
            </a:pathLst>
          </a:custGeom>
          <a:blipFill>
            <a:blip r:embed="rId6"/>
            <a:stretch>
              <a:fillRect l="0" t="0" r="0" b="0"/>
            </a:stretch>
          </a:blipFill>
        </p:spPr>
      </p:sp>
      <p:sp>
        <p:nvSpPr>
          <p:cNvPr name="TextBox 11" id="11"/>
          <p:cNvSpPr txBox="true"/>
          <p:nvPr/>
        </p:nvSpPr>
        <p:spPr>
          <a:xfrm rot="0">
            <a:off x="628431" y="8470754"/>
            <a:ext cx="14975180" cy="995761"/>
          </a:xfrm>
          <a:prstGeom prst="rect">
            <a:avLst/>
          </a:prstGeom>
        </p:spPr>
        <p:txBody>
          <a:bodyPr anchor="t" rtlCol="false" tIns="0" lIns="0" bIns="0" rIns="0">
            <a:spAutoFit/>
          </a:bodyPr>
          <a:lstStyle/>
          <a:p>
            <a:pPr algn="ctr">
              <a:lnSpc>
                <a:spcPts val="3915"/>
              </a:lnSpc>
              <a:spcBef>
                <a:spcPct val="0"/>
              </a:spcBef>
            </a:pPr>
            <a:r>
              <a:rPr lang="en-US" sz="2796">
                <a:solidFill>
                  <a:srgbClr val="000000"/>
                </a:solidFill>
                <a:latin typeface="Arimo"/>
              </a:rPr>
              <a:t>To conclude, this research paper applied models that achieved an accuracy of </a:t>
            </a:r>
            <a:r>
              <a:rPr lang="en-US" sz="2796">
                <a:solidFill>
                  <a:srgbClr val="000000"/>
                </a:solidFill>
                <a:latin typeface="Arimo Bold"/>
              </a:rPr>
              <a:t>&gt;86%</a:t>
            </a:r>
            <a:r>
              <a:rPr lang="en-US" sz="2796">
                <a:solidFill>
                  <a:srgbClr val="000000"/>
                </a:solidFill>
                <a:latin typeface="Arimo"/>
              </a:rPr>
              <a:t>, which could be further improved in the future to get more accurate predictions of CVD</a:t>
            </a:r>
          </a:p>
        </p:txBody>
      </p:sp>
      <p:sp>
        <p:nvSpPr>
          <p:cNvPr name="TextBox 12" id="12"/>
          <p:cNvSpPr txBox="true"/>
          <p:nvPr/>
        </p:nvSpPr>
        <p:spPr>
          <a:xfrm rot="0">
            <a:off x="-2992963" y="9859074"/>
            <a:ext cx="15236392" cy="283209"/>
          </a:xfrm>
          <a:prstGeom prst="rect">
            <a:avLst/>
          </a:prstGeom>
        </p:spPr>
        <p:txBody>
          <a:bodyPr anchor="t" rtlCol="false" tIns="0" lIns="0" bIns="0" rIns="0">
            <a:spAutoFit/>
          </a:bodyPr>
          <a:lstStyle/>
          <a:p>
            <a:pPr algn="ctr">
              <a:lnSpc>
                <a:spcPts val="2240"/>
              </a:lnSpc>
            </a:pPr>
            <a:r>
              <a:rPr lang="en-US" sz="1600">
                <a:solidFill>
                  <a:srgbClr val="000000"/>
                </a:solidFill>
                <a:latin typeface="Arimo"/>
              </a:rPr>
              <a:t>Images taken from : https://www.mdpi.com/1999-4893/16/2/88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40779"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1140779" y="2110352"/>
            <a:ext cx="4914900"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Paper-2</a:t>
            </a:r>
          </a:p>
        </p:txBody>
      </p:sp>
      <p:sp>
        <p:nvSpPr>
          <p:cNvPr name="TextBox 7" id="7"/>
          <p:cNvSpPr txBox="true"/>
          <p:nvPr/>
        </p:nvSpPr>
        <p:spPr>
          <a:xfrm rot="0">
            <a:off x="567681" y="2804510"/>
            <a:ext cx="17152637" cy="7749018"/>
          </a:xfrm>
          <a:prstGeom prst="rect">
            <a:avLst/>
          </a:prstGeom>
        </p:spPr>
        <p:txBody>
          <a:bodyPr anchor="t" rtlCol="false" tIns="0" lIns="0" bIns="0" rIns="0">
            <a:spAutoFit/>
          </a:bodyPr>
          <a:lstStyle/>
          <a:p>
            <a:pPr>
              <a:lnSpc>
                <a:spcPts val="3388"/>
              </a:lnSpc>
            </a:pPr>
          </a:p>
          <a:p>
            <a:pPr>
              <a:lnSpc>
                <a:spcPts val="3388"/>
              </a:lnSpc>
            </a:pPr>
            <a:r>
              <a:rPr lang="en-US" sz="2420">
                <a:solidFill>
                  <a:srgbClr val="000000"/>
                </a:solidFill>
                <a:latin typeface="Overpass"/>
              </a:rPr>
              <a:t>   </a:t>
            </a:r>
            <a:r>
              <a:rPr lang="en-US" sz="2420">
                <a:solidFill>
                  <a:srgbClr val="000000"/>
                </a:solidFill>
                <a:latin typeface="Overpass Ultra-Bold"/>
              </a:rPr>
              <a:t>Aim:</a:t>
            </a:r>
            <a:r>
              <a:rPr lang="en-US" sz="2420">
                <a:solidFill>
                  <a:srgbClr val="000000"/>
                </a:solidFill>
                <a:latin typeface="Overpass"/>
              </a:rPr>
              <a:t> To understand the effectiveness of various BP indices in predicting Cardiovascular Diseases using Machine Learning  Models.</a:t>
            </a:r>
          </a:p>
          <a:p>
            <a:pPr>
              <a:lnSpc>
                <a:spcPts val="3388"/>
              </a:lnSpc>
            </a:pPr>
          </a:p>
          <a:p>
            <a:pPr marL="522594" indent="-261297" lvl="1">
              <a:lnSpc>
                <a:spcPts val="3388"/>
              </a:lnSpc>
              <a:buFont typeface="Arial"/>
              <a:buChar char="•"/>
            </a:pPr>
            <a:r>
              <a:rPr lang="en-US" sz="2420">
                <a:solidFill>
                  <a:srgbClr val="000000"/>
                </a:solidFill>
                <a:latin typeface="Overpass"/>
              </a:rPr>
              <a:t>The dataset used in this study, although not known in its entirety, was obtained from the ADVANCE study and consisted of the following attributes: age, sex, gender, SBP, MAP, DBP, PP, smoking, total cholesterol (HbA1c), and duration of mellitus (type-2 diabetes)</a:t>
            </a:r>
          </a:p>
          <a:p>
            <a:pPr>
              <a:lnSpc>
                <a:spcPts val="3388"/>
              </a:lnSpc>
            </a:pPr>
          </a:p>
          <a:p>
            <a:pPr marL="522594" indent="-261297" lvl="1">
              <a:lnSpc>
                <a:spcPts val="3388"/>
              </a:lnSpc>
              <a:buFont typeface="Arial"/>
              <a:buChar char="•"/>
            </a:pPr>
            <a:r>
              <a:rPr lang="en-US" sz="2420">
                <a:solidFill>
                  <a:srgbClr val="000000"/>
                </a:solidFill>
                <a:latin typeface="Overpass"/>
              </a:rPr>
              <a:t>COX Proportional Hazard Regression Models were used to find the Hazard Ratio and the 95% confidence interval.</a:t>
            </a:r>
          </a:p>
          <a:p>
            <a:pPr>
              <a:lnSpc>
                <a:spcPts val="3388"/>
              </a:lnSpc>
            </a:pPr>
          </a:p>
          <a:p>
            <a:pPr marL="522594" indent="-261297" lvl="1">
              <a:lnSpc>
                <a:spcPts val="3388"/>
              </a:lnSpc>
              <a:buFont typeface="Arial"/>
              <a:buChar char="•"/>
            </a:pPr>
            <a:r>
              <a:rPr lang="en-US" sz="2420">
                <a:solidFill>
                  <a:srgbClr val="000000"/>
                </a:solidFill>
                <a:latin typeface="Overpass"/>
              </a:rPr>
              <a:t>The ability of different BP indices, to discriminate among the participants was measured using AUC analysis.</a:t>
            </a:r>
          </a:p>
          <a:p>
            <a:pPr>
              <a:lnSpc>
                <a:spcPts val="3388"/>
              </a:lnSpc>
            </a:pPr>
          </a:p>
          <a:p>
            <a:pPr marL="522594" indent="-261297" lvl="1">
              <a:lnSpc>
                <a:spcPts val="3388"/>
              </a:lnSpc>
              <a:buFont typeface="Arial"/>
              <a:buChar char="•"/>
            </a:pPr>
            <a:r>
              <a:rPr lang="en-US" sz="2420">
                <a:solidFill>
                  <a:srgbClr val="000000"/>
                </a:solidFill>
                <a:latin typeface="Overpass"/>
              </a:rPr>
              <a:t>For multivariate analysis, RIDI (Relative Integrated Discrimination Improvement) was used, which measured the increase in the discrimination obtained when new variables were introduced to the prediction model.</a:t>
            </a:r>
          </a:p>
          <a:p>
            <a:pPr>
              <a:lnSpc>
                <a:spcPts val="3388"/>
              </a:lnSpc>
            </a:pPr>
          </a:p>
          <a:p>
            <a:pPr>
              <a:lnSpc>
                <a:spcPts val="3388"/>
              </a:lnSpc>
            </a:pPr>
          </a:p>
          <a:p>
            <a:pPr>
              <a:lnSpc>
                <a:spcPts val="3388"/>
              </a:lnSpc>
            </a:pPr>
          </a:p>
          <a:p>
            <a:pPr>
              <a:lnSpc>
                <a:spcPts val="338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42120" y="7184570"/>
            <a:ext cx="3745876" cy="3102428"/>
          </a:xfrm>
          <a:custGeom>
            <a:avLst/>
            <a:gdLst/>
            <a:ahLst/>
            <a:cxnLst/>
            <a:rect r="r" b="b" t="t" l="l"/>
            <a:pathLst>
              <a:path h="3102428" w="3745876">
                <a:moveTo>
                  <a:pt x="0" y="0"/>
                </a:moveTo>
                <a:lnTo>
                  <a:pt x="3745876" y="0"/>
                </a:lnTo>
                <a:lnTo>
                  <a:pt x="3745876" y="3102428"/>
                </a:lnTo>
                <a:lnTo>
                  <a:pt x="0" y="3102428"/>
                </a:lnTo>
                <a:lnTo>
                  <a:pt x="0" y="0"/>
                </a:lnTo>
                <a:close/>
              </a:path>
            </a:pathLst>
          </a:custGeom>
          <a:blipFill>
            <a:blip r:embed="rId2"/>
            <a:stretch>
              <a:fillRect l="0" t="-39" r="0" b="-39"/>
            </a:stretch>
          </a:blipFill>
        </p:spPr>
      </p:sp>
      <p:sp>
        <p:nvSpPr>
          <p:cNvPr name="Freeform 3" id="3"/>
          <p:cNvSpPr/>
          <p:nvPr/>
        </p:nvSpPr>
        <p:spPr>
          <a:xfrm flipH="false" flipV="false" rot="0">
            <a:off x="15955240" y="832512"/>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981154"/>
            <a:ext cx="16230600" cy="24423"/>
          </a:xfrm>
          <a:prstGeom prst="line">
            <a:avLst/>
          </a:prstGeom>
          <a:ln cap="flat" w="38100">
            <a:solidFill>
              <a:srgbClr val="3EACA9"/>
            </a:solidFill>
            <a:prstDash val="solid"/>
            <a:headEnd type="none" len="sm" w="sm"/>
            <a:tailEnd type="none" len="sm" w="sm"/>
          </a:ln>
        </p:spPr>
      </p:sp>
      <p:sp>
        <p:nvSpPr>
          <p:cNvPr name="TextBox 5" id="5"/>
          <p:cNvSpPr txBox="true"/>
          <p:nvPr/>
        </p:nvSpPr>
        <p:spPr>
          <a:xfrm rot="0">
            <a:off x="1159353" y="813462"/>
            <a:ext cx="9404350" cy="962025"/>
          </a:xfrm>
          <a:prstGeom prst="rect">
            <a:avLst/>
          </a:prstGeom>
        </p:spPr>
        <p:txBody>
          <a:bodyPr anchor="t" rtlCol="false" tIns="0" lIns="0" bIns="0" rIns="0">
            <a:spAutoFit/>
          </a:bodyPr>
          <a:lstStyle/>
          <a:p>
            <a:pPr algn="l">
              <a:lnSpc>
                <a:spcPts val="7439"/>
              </a:lnSpc>
            </a:pPr>
            <a:r>
              <a:rPr lang="en-US" sz="6199" spc="-10">
                <a:solidFill>
                  <a:srgbClr val="3175DB"/>
                </a:solidFill>
                <a:latin typeface="Arimo Bold"/>
              </a:rPr>
              <a:t>Literature Review</a:t>
            </a:r>
          </a:p>
        </p:txBody>
      </p:sp>
      <p:sp>
        <p:nvSpPr>
          <p:cNvPr name="TextBox 6" id="6"/>
          <p:cNvSpPr txBox="true"/>
          <p:nvPr/>
        </p:nvSpPr>
        <p:spPr>
          <a:xfrm rot="0">
            <a:off x="1140779" y="2110352"/>
            <a:ext cx="4914900" cy="789408"/>
          </a:xfrm>
          <a:prstGeom prst="rect">
            <a:avLst/>
          </a:prstGeom>
        </p:spPr>
        <p:txBody>
          <a:bodyPr anchor="t" rtlCol="false" tIns="0" lIns="0" bIns="0" rIns="0">
            <a:spAutoFit/>
          </a:bodyPr>
          <a:lstStyle/>
          <a:p>
            <a:pPr algn="ctr">
              <a:lnSpc>
                <a:spcPts val="6364"/>
              </a:lnSpc>
              <a:spcBef>
                <a:spcPct val="0"/>
              </a:spcBef>
            </a:pPr>
            <a:r>
              <a:rPr lang="en-US" sz="4545">
                <a:solidFill>
                  <a:srgbClr val="3175DB"/>
                </a:solidFill>
                <a:latin typeface="Arimo Bold"/>
              </a:rPr>
              <a:t>Research Paper-2</a:t>
            </a:r>
          </a:p>
        </p:txBody>
      </p:sp>
      <p:sp>
        <p:nvSpPr>
          <p:cNvPr name="TextBox 7" id="7"/>
          <p:cNvSpPr txBox="true"/>
          <p:nvPr/>
        </p:nvSpPr>
        <p:spPr>
          <a:xfrm rot="0">
            <a:off x="855422" y="2823604"/>
            <a:ext cx="16884005" cy="7077823"/>
          </a:xfrm>
          <a:prstGeom prst="rect">
            <a:avLst/>
          </a:prstGeom>
        </p:spPr>
        <p:txBody>
          <a:bodyPr anchor="t" rtlCol="false" tIns="0" lIns="0" bIns="0" rIns="0">
            <a:spAutoFit/>
          </a:bodyPr>
          <a:lstStyle/>
          <a:p>
            <a:pPr>
              <a:lnSpc>
                <a:spcPts val="3108"/>
              </a:lnSpc>
            </a:pPr>
          </a:p>
          <a:p>
            <a:pPr>
              <a:lnSpc>
                <a:spcPts val="3108"/>
              </a:lnSpc>
            </a:pPr>
            <a:r>
              <a:rPr lang="en-US" sz="2220">
                <a:solidFill>
                  <a:srgbClr val="000000"/>
                </a:solidFill>
                <a:latin typeface="Overpass"/>
              </a:rPr>
              <a:t>     </a:t>
            </a:r>
            <a:r>
              <a:rPr lang="en-US" sz="2220">
                <a:solidFill>
                  <a:srgbClr val="000000"/>
                </a:solidFill>
                <a:latin typeface="Overpass Ultra-Bold"/>
              </a:rPr>
              <a:t>Conclusions:</a:t>
            </a:r>
            <a:r>
              <a:rPr lang="en-US" sz="2220">
                <a:solidFill>
                  <a:srgbClr val="000000"/>
                </a:solidFill>
                <a:latin typeface="Overpass"/>
              </a:rPr>
              <a:t> The overall conclusions obtained from the study were as follows:</a:t>
            </a:r>
          </a:p>
          <a:p>
            <a:pPr>
              <a:lnSpc>
                <a:spcPts val="3108"/>
              </a:lnSpc>
            </a:pPr>
          </a:p>
          <a:p>
            <a:pPr marL="479415" indent="-239707" lvl="1">
              <a:lnSpc>
                <a:spcPts val="3108"/>
              </a:lnSpc>
              <a:buFont typeface="Arial"/>
              <a:buChar char="•"/>
            </a:pPr>
            <a:r>
              <a:rPr lang="en-US" sz="2220">
                <a:solidFill>
                  <a:srgbClr val="000000"/>
                </a:solidFill>
                <a:latin typeface="Overpass"/>
              </a:rPr>
              <a:t>It was observed during the study that for baseline BP estimates pulse Pressure (PP) and Mean Arterial Pressure (MAP) were more effective in CVD prediction.</a:t>
            </a:r>
          </a:p>
          <a:p>
            <a:pPr>
              <a:lnSpc>
                <a:spcPts val="3108"/>
              </a:lnSpc>
            </a:pPr>
          </a:p>
          <a:p>
            <a:pPr marL="479415" indent="-239707" lvl="1">
              <a:lnSpc>
                <a:spcPts val="3108"/>
              </a:lnSpc>
              <a:buFont typeface="Arial"/>
              <a:buChar char="•"/>
            </a:pPr>
            <a:r>
              <a:rPr lang="en-US" sz="2220">
                <a:solidFill>
                  <a:srgbClr val="000000"/>
                </a:solidFill>
                <a:latin typeface="Overpass"/>
              </a:rPr>
              <a:t>In the case of achieved BP estimates, Systolic Blood Pressure (SBP) and Mean Arterial Pressure (MAP) performed better compared to other metrics.</a:t>
            </a:r>
          </a:p>
          <a:p>
            <a:pPr>
              <a:lnSpc>
                <a:spcPts val="3108"/>
              </a:lnSpc>
            </a:pPr>
          </a:p>
          <a:p>
            <a:pPr marL="479415" indent="-239707" lvl="1">
              <a:lnSpc>
                <a:spcPts val="3108"/>
              </a:lnSpc>
              <a:buFont typeface="Arial"/>
              <a:buChar char="•"/>
            </a:pPr>
            <a:r>
              <a:rPr lang="en-US" sz="2220">
                <a:solidFill>
                  <a:srgbClr val="000000"/>
                </a:solidFill>
                <a:latin typeface="Overpass"/>
              </a:rPr>
              <a:t>Overall, if a combination of Blood Pressure variables is used, it was concluded that SBP and PP are superior to MAP and DBP in predicting CVD-related events.</a:t>
            </a:r>
          </a:p>
          <a:p>
            <a:pPr>
              <a:lnSpc>
                <a:spcPts val="3108"/>
              </a:lnSpc>
            </a:pPr>
          </a:p>
          <a:p>
            <a:pPr marL="479415" indent="-239707" lvl="1">
              <a:lnSpc>
                <a:spcPts val="3108"/>
              </a:lnSpc>
              <a:buFont typeface="Arial"/>
              <a:buChar char="•"/>
            </a:pPr>
            <a:r>
              <a:rPr lang="en-US" sz="2220">
                <a:solidFill>
                  <a:srgbClr val="000000"/>
                </a:solidFill>
                <a:latin typeface="Overpass"/>
              </a:rPr>
              <a:t>DBP was observed to be the worst for predicting CVD-related events, mainly because of the fact that DBP tends to remain constant or even decrease after the age of 50-60 years</a:t>
            </a:r>
          </a:p>
          <a:p>
            <a:pPr>
              <a:lnSpc>
                <a:spcPts val="3108"/>
              </a:lnSpc>
            </a:pPr>
          </a:p>
          <a:p>
            <a:pPr>
              <a:lnSpc>
                <a:spcPts val="3108"/>
              </a:lnSpc>
            </a:pPr>
          </a:p>
          <a:p>
            <a:pPr>
              <a:lnSpc>
                <a:spcPts val="3108"/>
              </a:lnSpc>
            </a:pPr>
          </a:p>
          <a:p>
            <a:pPr>
              <a:lnSpc>
                <a:spcPts val="310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1133325" y="1995293"/>
            <a:ext cx="4871734" cy="7307601"/>
          </a:xfrm>
          <a:custGeom>
            <a:avLst/>
            <a:gdLst/>
            <a:ahLst/>
            <a:cxnLst/>
            <a:rect r="r" b="b" t="t" l="l"/>
            <a:pathLst>
              <a:path h="7307601" w="4871734">
                <a:moveTo>
                  <a:pt x="0" y="0"/>
                </a:moveTo>
                <a:lnTo>
                  <a:pt x="4871734" y="0"/>
                </a:lnTo>
                <a:lnTo>
                  <a:pt x="4871734" y="7307601"/>
                </a:lnTo>
                <a:lnTo>
                  <a:pt x="0" y="73076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411418" y="7840159"/>
            <a:ext cx="909235" cy="909235"/>
            <a:chOff x="0" y="0"/>
            <a:chExt cx="1212314" cy="1212314"/>
          </a:xfrm>
        </p:grpSpPr>
        <p:sp>
          <p:nvSpPr>
            <p:cNvPr name="Freeform 7" id="7"/>
            <p:cNvSpPr/>
            <p:nvPr/>
          </p:nvSpPr>
          <p:spPr>
            <a:xfrm flipH="false" flipV="false" rot="0">
              <a:off x="0" y="0"/>
              <a:ext cx="1212314" cy="1212314"/>
            </a:xfrm>
            <a:custGeom>
              <a:avLst/>
              <a:gdLst/>
              <a:ahLst/>
              <a:cxnLst/>
              <a:rect r="r" b="b" t="t" l="l"/>
              <a:pathLst>
                <a:path h="1212314" w="1212314">
                  <a:moveTo>
                    <a:pt x="0" y="0"/>
                  </a:moveTo>
                  <a:lnTo>
                    <a:pt x="1212314" y="0"/>
                  </a:lnTo>
                  <a:lnTo>
                    <a:pt x="1212314" y="1212314"/>
                  </a:lnTo>
                  <a:lnTo>
                    <a:pt x="0" y="1212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96291" y="348686"/>
              <a:ext cx="619732" cy="514941"/>
            </a:xfrm>
            <a:custGeom>
              <a:avLst/>
              <a:gdLst/>
              <a:ahLst/>
              <a:cxnLst/>
              <a:rect r="r" b="b" t="t" l="l"/>
              <a:pathLst>
                <a:path h="514941" w="619732">
                  <a:moveTo>
                    <a:pt x="0" y="0"/>
                  </a:moveTo>
                  <a:lnTo>
                    <a:pt x="619732" y="0"/>
                  </a:lnTo>
                  <a:lnTo>
                    <a:pt x="619732" y="514941"/>
                  </a:lnTo>
                  <a:lnTo>
                    <a:pt x="0" y="514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9" id="9"/>
          <p:cNvGrpSpPr/>
          <p:nvPr/>
        </p:nvGrpSpPr>
        <p:grpSpPr>
          <a:xfrm rot="0">
            <a:off x="5434847" y="6321051"/>
            <a:ext cx="908032" cy="908032"/>
            <a:chOff x="0" y="0"/>
            <a:chExt cx="1210709" cy="1210709"/>
          </a:xfrm>
        </p:grpSpPr>
        <p:sp>
          <p:nvSpPr>
            <p:cNvPr name="Freeform 10" id="10"/>
            <p:cNvSpPr/>
            <p:nvPr/>
          </p:nvSpPr>
          <p:spPr>
            <a:xfrm flipH="false" flipV="false" rot="0">
              <a:off x="0" y="0"/>
              <a:ext cx="1210709" cy="1210709"/>
            </a:xfrm>
            <a:custGeom>
              <a:avLst/>
              <a:gdLst/>
              <a:ahLst/>
              <a:cxnLst/>
              <a:rect r="r" b="b" t="t" l="l"/>
              <a:pathLst>
                <a:path h="1210709" w="1210709">
                  <a:moveTo>
                    <a:pt x="0" y="0"/>
                  </a:moveTo>
                  <a:lnTo>
                    <a:pt x="1210709" y="0"/>
                  </a:lnTo>
                  <a:lnTo>
                    <a:pt x="1210709" y="1210709"/>
                  </a:lnTo>
                  <a:lnTo>
                    <a:pt x="0" y="121070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32630" y="315148"/>
              <a:ext cx="745449" cy="570607"/>
            </a:xfrm>
            <a:custGeom>
              <a:avLst/>
              <a:gdLst/>
              <a:ahLst/>
              <a:cxnLst/>
              <a:rect r="r" b="b" t="t" l="l"/>
              <a:pathLst>
                <a:path h="570607" w="745449">
                  <a:moveTo>
                    <a:pt x="0" y="0"/>
                  </a:moveTo>
                  <a:lnTo>
                    <a:pt x="745449" y="0"/>
                  </a:lnTo>
                  <a:lnTo>
                    <a:pt x="745449" y="570607"/>
                  </a:lnTo>
                  <a:lnTo>
                    <a:pt x="0" y="5706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grpSp>
        <p:nvGrpSpPr>
          <p:cNvPr name="Group 12" id="12"/>
          <p:cNvGrpSpPr/>
          <p:nvPr/>
        </p:nvGrpSpPr>
        <p:grpSpPr>
          <a:xfrm rot="0">
            <a:off x="3085283" y="1732598"/>
            <a:ext cx="903964" cy="903964"/>
            <a:chOff x="0" y="0"/>
            <a:chExt cx="1205285" cy="1205285"/>
          </a:xfrm>
        </p:grpSpPr>
        <p:sp>
          <p:nvSpPr>
            <p:cNvPr name="Freeform 13" id="13"/>
            <p:cNvSpPr/>
            <p:nvPr/>
          </p:nvSpPr>
          <p:spPr>
            <a:xfrm flipH="false" flipV="false" rot="-15335">
              <a:off x="2670" y="2670"/>
              <a:ext cx="1199944" cy="1199944"/>
            </a:xfrm>
            <a:custGeom>
              <a:avLst/>
              <a:gdLst/>
              <a:ahLst/>
              <a:cxnLst/>
              <a:rect r="r" b="b" t="t" l="l"/>
              <a:pathLst>
                <a:path h="1199944" w="1199944">
                  <a:moveTo>
                    <a:pt x="0" y="0"/>
                  </a:moveTo>
                  <a:lnTo>
                    <a:pt x="1199944" y="0"/>
                  </a:lnTo>
                  <a:lnTo>
                    <a:pt x="1199944" y="1199944"/>
                  </a:lnTo>
                  <a:lnTo>
                    <a:pt x="0" y="119994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27220" y="345356"/>
              <a:ext cx="350845" cy="514573"/>
            </a:xfrm>
            <a:custGeom>
              <a:avLst/>
              <a:gdLst/>
              <a:ahLst/>
              <a:cxnLst/>
              <a:rect r="r" b="b" t="t" l="l"/>
              <a:pathLst>
                <a:path h="514573" w="350845">
                  <a:moveTo>
                    <a:pt x="0" y="0"/>
                  </a:moveTo>
                  <a:lnTo>
                    <a:pt x="350845" y="0"/>
                  </a:lnTo>
                  <a:lnTo>
                    <a:pt x="350845" y="514573"/>
                  </a:lnTo>
                  <a:lnTo>
                    <a:pt x="0" y="5145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15" id="15"/>
          <p:cNvSpPr/>
          <p:nvPr/>
        </p:nvSpPr>
        <p:spPr>
          <a:xfrm flipH="false" flipV="false" rot="0">
            <a:off x="3453475" y="3553418"/>
            <a:ext cx="383967" cy="383967"/>
          </a:xfrm>
          <a:custGeom>
            <a:avLst/>
            <a:gdLst/>
            <a:ahLst/>
            <a:cxnLst/>
            <a:rect r="r" b="b" t="t" l="l"/>
            <a:pathLst>
              <a:path h="383967" w="383967">
                <a:moveTo>
                  <a:pt x="0" y="0"/>
                </a:moveTo>
                <a:lnTo>
                  <a:pt x="383967" y="0"/>
                </a:lnTo>
                <a:lnTo>
                  <a:pt x="383967" y="383966"/>
                </a:lnTo>
                <a:lnTo>
                  <a:pt x="0" y="38396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16" id="16"/>
          <p:cNvSpPr/>
          <p:nvPr/>
        </p:nvSpPr>
        <p:spPr>
          <a:xfrm>
            <a:off x="7760748" y="2194104"/>
            <a:ext cx="869102" cy="0"/>
          </a:xfrm>
          <a:prstGeom prst="line">
            <a:avLst/>
          </a:prstGeom>
          <a:ln cap="rnd" w="19050">
            <a:solidFill>
              <a:srgbClr val="E86A8A"/>
            </a:solidFill>
            <a:prstDash val="solid"/>
            <a:headEnd type="oval" len="lg" w="lg"/>
            <a:tailEnd type="oval" len="lg" w="lg"/>
          </a:ln>
        </p:spPr>
      </p:sp>
      <p:sp>
        <p:nvSpPr>
          <p:cNvPr name="AutoShape 17" id="17"/>
          <p:cNvSpPr/>
          <p:nvPr/>
        </p:nvSpPr>
        <p:spPr>
          <a:xfrm>
            <a:off x="8629850" y="8304302"/>
            <a:ext cx="869102" cy="0"/>
          </a:xfrm>
          <a:prstGeom prst="line">
            <a:avLst/>
          </a:prstGeom>
          <a:ln cap="rnd" w="19050">
            <a:solidFill>
              <a:srgbClr val="8096D1"/>
            </a:solidFill>
            <a:prstDash val="solid"/>
            <a:headEnd type="oval" len="lg" w="lg"/>
            <a:tailEnd type="oval" len="lg" w="lg"/>
          </a:ln>
        </p:spPr>
      </p:sp>
      <p:sp>
        <p:nvSpPr>
          <p:cNvPr name="AutoShape 18" id="18"/>
          <p:cNvSpPr/>
          <p:nvPr/>
        </p:nvSpPr>
        <p:spPr>
          <a:xfrm>
            <a:off x="9594195" y="4992770"/>
            <a:ext cx="869102" cy="0"/>
          </a:xfrm>
          <a:prstGeom prst="line">
            <a:avLst/>
          </a:prstGeom>
          <a:ln cap="rnd" w="19050">
            <a:solidFill>
              <a:srgbClr val="F7B385"/>
            </a:solidFill>
            <a:prstDash val="solid"/>
            <a:headEnd type="oval" len="lg" w="lg"/>
            <a:tailEnd type="oval" len="lg" w="lg"/>
          </a:ln>
        </p:spPr>
      </p:sp>
      <p:sp>
        <p:nvSpPr>
          <p:cNvPr name="AutoShape 19" id="19"/>
          <p:cNvSpPr/>
          <p:nvPr/>
        </p:nvSpPr>
        <p:spPr>
          <a:xfrm>
            <a:off x="9623807" y="6784592"/>
            <a:ext cx="869102" cy="0"/>
          </a:xfrm>
          <a:prstGeom prst="line">
            <a:avLst/>
          </a:prstGeom>
          <a:ln cap="rnd" w="19050">
            <a:solidFill>
              <a:srgbClr val="CADB7F"/>
            </a:solidFill>
            <a:prstDash val="solid"/>
            <a:headEnd type="oval" len="lg" w="lg"/>
            <a:tailEnd type="oval" len="lg" w="lg"/>
          </a:ln>
        </p:spPr>
      </p:sp>
      <p:sp>
        <p:nvSpPr>
          <p:cNvPr name="AutoShape 20" id="20"/>
          <p:cNvSpPr/>
          <p:nvPr/>
        </p:nvSpPr>
        <p:spPr>
          <a:xfrm>
            <a:off x="9861932" y="3431581"/>
            <a:ext cx="869102" cy="0"/>
          </a:xfrm>
          <a:prstGeom prst="line">
            <a:avLst/>
          </a:prstGeom>
          <a:ln cap="rnd" w="19050">
            <a:solidFill>
              <a:srgbClr val="73C2A6"/>
            </a:solidFill>
            <a:prstDash val="solid"/>
            <a:headEnd type="oval" len="lg" w="lg"/>
            <a:tailEnd type="oval" len="lg" w="lg"/>
          </a:ln>
        </p:spPr>
      </p:sp>
      <p:sp>
        <p:nvSpPr>
          <p:cNvPr name="Freeform 21" id="21"/>
          <p:cNvSpPr/>
          <p:nvPr/>
        </p:nvSpPr>
        <p:spPr>
          <a:xfrm flipH="false" flipV="false" rot="0">
            <a:off x="5553077" y="4531263"/>
            <a:ext cx="903964" cy="903964"/>
          </a:xfrm>
          <a:custGeom>
            <a:avLst/>
            <a:gdLst/>
            <a:ahLst/>
            <a:cxnLst/>
            <a:rect r="r" b="b" t="t" l="l"/>
            <a:pathLst>
              <a:path h="903964" w="903964">
                <a:moveTo>
                  <a:pt x="0" y="0"/>
                </a:moveTo>
                <a:lnTo>
                  <a:pt x="903963" y="0"/>
                </a:lnTo>
                <a:lnTo>
                  <a:pt x="903963" y="903963"/>
                </a:lnTo>
                <a:lnTo>
                  <a:pt x="0" y="9039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2" id="22"/>
          <p:cNvSpPr/>
          <p:nvPr/>
        </p:nvSpPr>
        <p:spPr>
          <a:xfrm flipH="false" flipV="false" rot="0">
            <a:off x="5749669" y="4693868"/>
            <a:ext cx="578752" cy="578752"/>
          </a:xfrm>
          <a:custGeom>
            <a:avLst/>
            <a:gdLst/>
            <a:ahLst/>
            <a:cxnLst/>
            <a:rect r="r" b="b" t="t" l="l"/>
            <a:pathLst>
              <a:path h="578752" w="578752">
                <a:moveTo>
                  <a:pt x="0" y="0"/>
                </a:moveTo>
                <a:lnTo>
                  <a:pt x="578753" y="0"/>
                </a:lnTo>
                <a:lnTo>
                  <a:pt x="578753" y="578753"/>
                </a:lnTo>
                <a:lnTo>
                  <a:pt x="0" y="57875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3" id="23"/>
          <p:cNvSpPr/>
          <p:nvPr/>
        </p:nvSpPr>
        <p:spPr>
          <a:xfrm flipH="false" flipV="false" rot="0">
            <a:off x="3150425" y="9247785"/>
            <a:ext cx="464799" cy="386206"/>
          </a:xfrm>
          <a:custGeom>
            <a:avLst/>
            <a:gdLst/>
            <a:ahLst/>
            <a:cxnLst/>
            <a:rect r="r" b="b" t="t" l="l"/>
            <a:pathLst>
              <a:path h="386206" w="464799">
                <a:moveTo>
                  <a:pt x="0" y="0"/>
                </a:moveTo>
                <a:lnTo>
                  <a:pt x="464799" y="0"/>
                </a:lnTo>
                <a:lnTo>
                  <a:pt x="464799" y="386206"/>
                </a:lnTo>
                <a:lnTo>
                  <a:pt x="0" y="3862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2984838" y="9199425"/>
            <a:ext cx="331173" cy="465844"/>
          </a:xfrm>
          <a:custGeom>
            <a:avLst/>
            <a:gdLst/>
            <a:ahLst/>
            <a:cxnLst/>
            <a:rect r="r" b="b" t="t" l="l"/>
            <a:pathLst>
              <a:path h="465844" w="331173">
                <a:moveTo>
                  <a:pt x="0" y="0"/>
                </a:moveTo>
                <a:lnTo>
                  <a:pt x="331173" y="0"/>
                </a:lnTo>
                <a:lnTo>
                  <a:pt x="331173" y="465844"/>
                </a:lnTo>
                <a:lnTo>
                  <a:pt x="0" y="4658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AutoShape 25" id="25"/>
          <p:cNvSpPr/>
          <p:nvPr/>
        </p:nvSpPr>
        <p:spPr>
          <a:xfrm>
            <a:off x="7424853" y="9643516"/>
            <a:ext cx="869102" cy="0"/>
          </a:xfrm>
          <a:prstGeom prst="line">
            <a:avLst/>
          </a:prstGeom>
          <a:ln cap="rnd" w="19050">
            <a:solidFill>
              <a:srgbClr val="73C2A6"/>
            </a:solidFill>
            <a:prstDash val="solid"/>
            <a:headEnd type="oval" len="lg" w="lg"/>
            <a:tailEnd type="oval" len="lg" w="lg"/>
          </a:ln>
        </p:spPr>
      </p:sp>
      <p:sp>
        <p:nvSpPr>
          <p:cNvPr name="Freeform 26" id="26"/>
          <p:cNvSpPr/>
          <p:nvPr/>
        </p:nvSpPr>
        <p:spPr>
          <a:xfrm flipH="false" flipV="false" rot="0">
            <a:off x="4631004" y="3072432"/>
            <a:ext cx="1019734" cy="864953"/>
          </a:xfrm>
          <a:custGeom>
            <a:avLst/>
            <a:gdLst/>
            <a:ahLst/>
            <a:cxnLst/>
            <a:rect r="r" b="b" t="t" l="l"/>
            <a:pathLst>
              <a:path h="864953" w="1019734">
                <a:moveTo>
                  <a:pt x="0" y="0"/>
                </a:moveTo>
                <a:lnTo>
                  <a:pt x="1019734" y="0"/>
                </a:lnTo>
                <a:lnTo>
                  <a:pt x="1019734" y="864952"/>
                </a:lnTo>
                <a:lnTo>
                  <a:pt x="0" y="864952"/>
                </a:lnTo>
                <a:lnTo>
                  <a:pt x="0" y="0"/>
                </a:lnTo>
                <a:close/>
              </a:path>
            </a:pathLst>
          </a:custGeom>
          <a:blipFill>
            <a:blip r:embed="rId26"/>
            <a:stretch>
              <a:fillRect l="0" t="0" r="0" b="0"/>
            </a:stretch>
          </a:blipFill>
        </p:spPr>
      </p:sp>
      <p:sp>
        <p:nvSpPr>
          <p:cNvPr name="TextBox 27" id="27"/>
          <p:cNvSpPr txBox="true"/>
          <p:nvPr/>
        </p:nvSpPr>
        <p:spPr>
          <a:xfrm rot="0">
            <a:off x="6707949" y="4737735"/>
            <a:ext cx="2637289" cy="405765"/>
          </a:xfrm>
          <a:prstGeom prst="rect">
            <a:avLst/>
          </a:prstGeom>
        </p:spPr>
        <p:txBody>
          <a:bodyPr anchor="t" rtlCol="false" tIns="0" lIns="0" bIns="0" rIns="0">
            <a:spAutoFit/>
          </a:bodyPr>
          <a:lstStyle/>
          <a:p>
            <a:pPr>
              <a:lnSpc>
                <a:spcPts val="3359"/>
              </a:lnSpc>
            </a:pPr>
            <a:r>
              <a:rPr lang="en-US" sz="2399" spc="23">
                <a:solidFill>
                  <a:srgbClr val="F7B385"/>
                </a:solidFill>
                <a:latin typeface="Inter Bold"/>
              </a:rPr>
              <a:t>Target Variable</a:t>
            </a:r>
          </a:p>
        </p:txBody>
      </p:sp>
      <p:sp>
        <p:nvSpPr>
          <p:cNvPr name="TextBox 28" id="28"/>
          <p:cNvSpPr txBox="true"/>
          <p:nvPr/>
        </p:nvSpPr>
        <p:spPr>
          <a:xfrm rot="0">
            <a:off x="6549473" y="6524625"/>
            <a:ext cx="3074334" cy="405765"/>
          </a:xfrm>
          <a:prstGeom prst="rect">
            <a:avLst/>
          </a:prstGeom>
        </p:spPr>
        <p:txBody>
          <a:bodyPr anchor="t" rtlCol="false" tIns="0" lIns="0" bIns="0" rIns="0">
            <a:spAutoFit/>
          </a:bodyPr>
          <a:lstStyle/>
          <a:p>
            <a:pPr>
              <a:lnSpc>
                <a:spcPts val="3359"/>
              </a:lnSpc>
            </a:pPr>
            <a:r>
              <a:rPr lang="en-US" sz="2399" spc="23">
                <a:solidFill>
                  <a:srgbClr val="CADB7F"/>
                </a:solidFill>
                <a:latin typeface="Inter Bold"/>
              </a:rPr>
              <a:t>Dropped Column</a:t>
            </a:r>
          </a:p>
        </p:txBody>
      </p:sp>
      <p:sp>
        <p:nvSpPr>
          <p:cNvPr name="TextBox 29" id="29"/>
          <p:cNvSpPr txBox="true"/>
          <p:nvPr/>
        </p:nvSpPr>
        <p:spPr>
          <a:xfrm rot="0">
            <a:off x="5888863" y="3147653"/>
            <a:ext cx="3734945" cy="405765"/>
          </a:xfrm>
          <a:prstGeom prst="rect">
            <a:avLst/>
          </a:prstGeom>
        </p:spPr>
        <p:txBody>
          <a:bodyPr anchor="t" rtlCol="false" tIns="0" lIns="0" bIns="0" rIns="0">
            <a:spAutoFit/>
          </a:bodyPr>
          <a:lstStyle/>
          <a:p>
            <a:pPr>
              <a:lnSpc>
                <a:spcPts val="3359"/>
              </a:lnSpc>
            </a:pPr>
            <a:r>
              <a:rPr lang="en-US" sz="2399" spc="23">
                <a:solidFill>
                  <a:srgbClr val="73C2A6"/>
                </a:solidFill>
                <a:latin typeface="Inter Bold"/>
              </a:rPr>
              <a:t>Original Shape and Size</a:t>
            </a:r>
          </a:p>
        </p:txBody>
      </p:sp>
      <p:sp>
        <p:nvSpPr>
          <p:cNvPr name="TextBox 30" id="30"/>
          <p:cNvSpPr txBox="true"/>
          <p:nvPr/>
        </p:nvSpPr>
        <p:spPr>
          <a:xfrm rot="0">
            <a:off x="5656666" y="8068082"/>
            <a:ext cx="2637289" cy="405765"/>
          </a:xfrm>
          <a:prstGeom prst="rect">
            <a:avLst/>
          </a:prstGeom>
        </p:spPr>
        <p:txBody>
          <a:bodyPr anchor="t" rtlCol="false" tIns="0" lIns="0" bIns="0" rIns="0">
            <a:spAutoFit/>
          </a:bodyPr>
          <a:lstStyle/>
          <a:p>
            <a:pPr>
              <a:lnSpc>
                <a:spcPts val="3359"/>
              </a:lnSpc>
            </a:pPr>
            <a:r>
              <a:rPr lang="en-US" sz="2399" spc="23">
                <a:solidFill>
                  <a:srgbClr val="8096D1"/>
                </a:solidFill>
                <a:latin typeface="Inter Bold"/>
              </a:rPr>
              <a:t>Derived Features</a:t>
            </a:r>
          </a:p>
        </p:txBody>
      </p:sp>
      <p:sp>
        <p:nvSpPr>
          <p:cNvPr name="TextBox 31" id="31"/>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Shape Size and Derived Features</a:t>
            </a:r>
          </a:p>
        </p:txBody>
      </p:sp>
      <p:sp>
        <p:nvSpPr>
          <p:cNvPr name="TextBox 32" id="32"/>
          <p:cNvSpPr txBox="true"/>
          <p:nvPr/>
        </p:nvSpPr>
        <p:spPr>
          <a:xfrm rot="0">
            <a:off x="8802451" y="1977887"/>
            <a:ext cx="1085575" cy="365760"/>
          </a:xfrm>
          <a:prstGeom prst="rect">
            <a:avLst/>
          </a:prstGeom>
        </p:spPr>
        <p:txBody>
          <a:bodyPr anchor="t" rtlCol="false" tIns="0" lIns="0" bIns="0" rIns="0">
            <a:spAutoFit/>
          </a:bodyPr>
          <a:lstStyle/>
          <a:p>
            <a:pPr>
              <a:lnSpc>
                <a:spcPts val="2939"/>
              </a:lnSpc>
            </a:pPr>
            <a:r>
              <a:rPr lang="en-US" sz="2099" spc="20">
                <a:solidFill>
                  <a:srgbClr val="010101"/>
                </a:solidFill>
                <a:latin typeface="Inter Bold"/>
              </a:rPr>
              <a:t>Kaggle</a:t>
            </a:r>
          </a:p>
        </p:txBody>
      </p:sp>
      <p:sp>
        <p:nvSpPr>
          <p:cNvPr name="TextBox 33" id="33"/>
          <p:cNvSpPr txBox="true"/>
          <p:nvPr/>
        </p:nvSpPr>
        <p:spPr>
          <a:xfrm rot="0">
            <a:off x="10969159" y="3039151"/>
            <a:ext cx="6236831" cy="737235"/>
          </a:xfrm>
          <a:prstGeom prst="rect">
            <a:avLst/>
          </a:prstGeom>
        </p:spPr>
        <p:txBody>
          <a:bodyPr anchor="t" rtlCol="false" tIns="0" lIns="0" bIns="0" rIns="0">
            <a:spAutoFit/>
          </a:bodyPr>
          <a:lstStyle/>
          <a:p>
            <a:pPr>
              <a:lnSpc>
                <a:spcPts val="2939"/>
              </a:lnSpc>
            </a:pPr>
            <a:r>
              <a:rPr lang="en-US" sz="2099" spc="20">
                <a:solidFill>
                  <a:srgbClr val="101010"/>
                </a:solidFill>
                <a:latin typeface="Inter Bold"/>
              </a:rPr>
              <a:t>70,000 rows </a:t>
            </a:r>
          </a:p>
          <a:p>
            <a:pPr>
              <a:lnSpc>
                <a:spcPts val="2939"/>
              </a:lnSpc>
            </a:pPr>
            <a:r>
              <a:rPr lang="en-US" sz="2099" spc="20">
                <a:solidFill>
                  <a:srgbClr val="101010"/>
                </a:solidFill>
                <a:latin typeface="Inter Bold"/>
              </a:rPr>
              <a:t>13 columns</a:t>
            </a:r>
          </a:p>
        </p:txBody>
      </p:sp>
      <p:sp>
        <p:nvSpPr>
          <p:cNvPr name="TextBox 34" id="34"/>
          <p:cNvSpPr txBox="true"/>
          <p:nvPr/>
        </p:nvSpPr>
        <p:spPr>
          <a:xfrm rot="0">
            <a:off x="10969159" y="6587425"/>
            <a:ext cx="1403603" cy="365760"/>
          </a:xfrm>
          <a:prstGeom prst="rect">
            <a:avLst/>
          </a:prstGeom>
        </p:spPr>
        <p:txBody>
          <a:bodyPr anchor="t" rtlCol="false" tIns="0" lIns="0" bIns="0" rIns="0">
            <a:spAutoFit/>
          </a:bodyPr>
          <a:lstStyle/>
          <a:p>
            <a:pPr algn="l" marL="0" indent="0" lvl="0">
              <a:lnSpc>
                <a:spcPts val="2939"/>
              </a:lnSpc>
              <a:spcBef>
                <a:spcPct val="0"/>
              </a:spcBef>
            </a:pPr>
            <a:r>
              <a:rPr lang="en-US" sz="2099" spc="20" strike="noStrike" u="none">
                <a:solidFill>
                  <a:srgbClr val="101010"/>
                </a:solidFill>
                <a:latin typeface="Inter Bold"/>
              </a:rPr>
              <a:t>Patient ID</a:t>
            </a:r>
          </a:p>
        </p:txBody>
      </p:sp>
      <p:sp>
        <p:nvSpPr>
          <p:cNvPr name="TextBox 35" id="35"/>
          <p:cNvSpPr txBox="true"/>
          <p:nvPr/>
        </p:nvSpPr>
        <p:spPr>
          <a:xfrm rot="0">
            <a:off x="10969159" y="4697991"/>
            <a:ext cx="5183764" cy="737235"/>
          </a:xfrm>
          <a:prstGeom prst="rect">
            <a:avLst/>
          </a:prstGeom>
        </p:spPr>
        <p:txBody>
          <a:bodyPr anchor="t" rtlCol="false" tIns="0" lIns="0" bIns="0" rIns="0">
            <a:spAutoFit/>
          </a:bodyPr>
          <a:lstStyle/>
          <a:p>
            <a:pPr>
              <a:lnSpc>
                <a:spcPts val="2939"/>
              </a:lnSpc>
            </a:pPr>
            <a:r>
              <a:rPr lang="en-US" sz="2099" spc="20">
                <a:solidFill>
                  <a:srgbClr val="010101"/>
                </a:solidFill>
                <a:latin typeface="Inter Bold"/>
              </a:rPr>
              <a:t>A binary variable “</a:t>
            </a:r>
            <a:r>
              <a:rPr lang="en-US" sz="2099" spc="20">
                <a:solidFill>
                  <a:srgbClr val="FF3131"/>
                </a:solidFill>
                <a:latin typeface="Inter Bold"/>
              </a:rPr>
              <a:t>cardio“</a:t>
            </a:r>
            <a:r>
              <a:rPr lang="en-US" sz="2099" spc="20">
                <a:solidFill>
                  <a:srgbClr val="010101"/>
                </a:solidFill>
                <a:latin typeface="Inter Bold"/>
              </a:rPr>
              <a:t> </a:t>
            </a:r>
          </a:p>
          <a:p>
            <a:pPr>
              <a:lnSpc>
                <a:spcPts val="2939"/>
              </a:lnSpc>
            </a:pPr>
            <a:r>
              <a:rPr lang="en-US" sz="2099" spc="20">
                <a:solidFill>
                  <a:srgbClr val="010101"/>
                </a:solidFill>
                <a:latin typeface="Inter Bold"/>
              </a:rPr>
              <a:t>(0 for no CVD, 1 for presence of CVD)</a:t>
            </a:r>
          </a:p>
        </p:txBody>
      </p:sp>
      <p:sp>
        <p:nvSpPr>
          <p:cNvPr name="TextBox 36" id="36"/>
          <p:cNvSpPr txBox="true"/>
          <p:nvPr/>
        </p:nvSpPr>
        <p:spPr>
          <a:xfrm rot="0">
            <a:off x="9832327" y="8081417"/>
            <a:ext cx="6493594" cy="737235"/>
          </a:xfrm>
          <a:prstGeom prst="rect">
            <a:avLst/>
          </a:prstGeom>
        </p:spPr>
        <p:txBody>
          <a:bodyPr anchor="t" rtlCol="false" tIns="0" lIns="0" bIns="0" rIns="0">
            <a:spAutoFit/>
          </a:bodyPr>
          <a:lstStyle/>
          <a:p>
            <a:pPr algn="l" marL="0" indent="0" lvl="0">
              <a:lnSpc>
                <a:spcPts val="2939"/>
              </a:lnSpc>
              <a:spcBef>
                <a:spcPct val="0"/>
              </a:spcBef>
            </a:pPr>
            <a:r>
              <a:rPr lang="en-US" sz="2099" spc="20" strike="noStrike" u="none">
                <a:solidFill>
                  <a:srgbClr val="101010"/>
                </a:solidFill>
                <a:latin typeface="Inter Bold"/>
              </a:rPr>
              <a:t>Pulse Pressure (PP) = ap_hi-ap_lo</a:t>
            </a:r>
          </a:p>
          <a:p>
            <a:pPr algn="l" marL="0" indent="0" lvl="0">
              <a:lnSpc>
                <a:spcPts val="2939"/>
              </a:lnSpc>
              <a:spcBef>
                <a:spcPct val="0"/>
              </a:spcBef>
            </a:pPr>
            <a:r>
              <a:rPr lang="en-US" sz="2099" spc="20" strike="noStrike" u="none">
                <a:solidFill>
                  <a:srgbClr val="101010"/>
                </a:solidFill>
                <a:latin typeface="Inter Bold"/>
              </a:rPr>
              <a:t>Mean Arterial Pressure (MAP) = ap_lo+1/3(PP)</a:t>
            </a:r>
          </a:p>
        </p:txBody>
      </p:sp>
      <p:sp>
        <p:nvSpPr>
          <p:cNvPr name="TextBox 37" id="37"/>
          <p:cNvSpPr txBox="true"/>
          <p:nvPr/>
        </p:nvSpPr>
        <p:spPr>
          <a:xfrm rot="0">
            <a:off x="4411418" y="1953142"/>
            <a:ext cx="2917854" cy="405765"/>
          </a:xfrm>
          <a:prstGeom prst="rect">
            <a:avLst/>
          </a:prstGeom>
        </p:spPr>
        <p:txBody>
          <a:bodyPr anchor="t" rtlCol="false" tIns="0" lIns="0" bIns="0" rIns="0">
            <a:spAutoFit/>
          </a:bodyPr>
          <a:lstStyle/>
          <a:p>
            <a:pPr>
              <a:lnSpc>
                <a:spcPts val="3359"/>
              </a:lnSpc>
            </a:pPr>
            <a:r>
              <a:rPr lang="en-US" sz="2399" spc="23">
                <a:solidFill>
                  <a:srgbClr val="E86A8A"/>
                </a:solidFill>
                <a:latin typeface="Inter Bold"/>
              </a:rPr>
              <a:t>Dataset Source</a:t>
            </a:r>
          </a:p>
        </p:txBody>
      </p:sp>
      <p:sp>
        <p:nvSpPr>
          <p:cNvPr name="TextBox 38" id="38"/>
          <p:cNvSpPr txBox="true"/>
          <p:nvPr/>
        </p:nvSpPr>
        <p:spPr>
          <a:xfrm rot="0">
            <a:off x="273227" y="5499484"/>
            <a:ext cx="5298900" cy="505461"/>
          </a:xfrm>
          <a:prstGeom prst="rect">
            <a:avLst/>
          </a:prstGeom>
        </p:spPr>
        <p:txBody>
          <a:bodyPr anchor="t" rtlCol="false" tIns="0" lIns="0" bIns="0" rIns="0">
            <a:spAutoFit/>
          </a:bodyPr>
          <a:lstStyle/>
          <a:p>
            <a:pPr>
              <a:lnSpc>
                <a:spcPts val="3639"/>
              </a:lnSpc>
              <a:spcBef>
                <a:spcPct val="0"/>
              </a:spcBef>
            </a:pPr>
            <a:r>
              <a:rPr lang="en-US" sz="2599">
                <a:solidFill>
                  <a:srgbClr val="3175DB"/>
                </a:solidFill>
                <a:latin typeface="Overpass Ultra-Bold"/>
              </a:rPr>
              <a:t>Summary of the dataset features</a:t>
            </a:r>
          </a:p>
        </p:txBody>
      </p:sp>
      <p:sp>
        <p:nvSpPr>
          <p:cNvPr name="TextBox 39" id="39"/>
          <p:cNvSpPr txBox="true"/>
          <p:nvPr/>
        </p:nvSpPr>
        <p:spPr>
          <a:xfrm rot="0">
            <a:off x="3815630" y="9393263"/>
            <a:ext cx="3474894" cy="405765"/>
          </a:xfrm>
          <a:prstGeom prst="rect">
            <a:avLst/>
          </a:prstGeom>
        </p:spPr>
        <p:txBody>
          <a:bodyPr anchor="t" rtlCol="false" tIns="0" lIns="0" bIns="0" rIns="0">
            <a:spAutoFit/>
          </a:bodyPr>
          <a:lstStyle/>
          <a:p>
            <a:pPr algn="l" marL="0" indent="0" lvl="0">
              <a:lnSpc>
                <a:spcPts val="3359"/>
              </a:lnSpc>
              <a:spcBef>
                <a:spcPct val="0"/>
              </a:spcBef>
            </a:pPr>
            <a:r>
              <a:rPr lang="en-US" sz="2399" spc="23" strike="noStrike" u="none">
                <a:solidFill>
                  <a:srgbClr val="73C2A6"/>
                </a:solidFill>
                <a:latin typeface="Inter Bold"/>
              </a:rPr>
              <a:t>Final Shape and SIze</a:t>
            </a:r>
          </a:p>
        </p:txBody>
      </p:sp>
      <p:sp>
        <p:nvSpPr>
          <p:cNvPr name="TextBox 40" id="40"/>
          <p:cNvSpPr txBox="true"/>
          <p:nvPr/>
        </p:nvSpPr>
        <p:spPr>
          <a:xfrm rot="0">
            <a:off x="8365392" y="9345638"/>
            <a:ext cx="6323698" cy="784860"/>
          </a:xfrm>
          <a:prstGeom prst="rect">
            <a:avLst/>
          </a:prstGeom>
        </p:spPr>
        <p:txBody>
          <a:bodyPr anchor="t" rtlCol="false" tIns="0" lIns="0" bIns="0" rIns="0">
            <a:spAutoFit/>
          </a:bodyPr>
          <a:lstStyle/>
          <a:p>
            <a:pPr>
              <a:lnSpc>
                <a:spcPts val="2940"/>
              </a:lnSpc>
              <a:spcBef>
                <a:spcPct val="0"/>
              </a:spcBef>
            </a:pPr>
            <a:r>
              <a:rPr lang="en-US" sz="2100">
                <a:solidFill>
                  <a:srgbClr val="000000"/>
                </a:solidFill>
                <a:latin typeface="Overpass Ultra-Bold"/>
              </a:rPr>
              <a:t>70,000 rows and 14 columns (excluding Patient Id and adding PP and MAP)</a:t>
            </a:r>
          </a:p>
        </p:txBody>
      </p:sp>
      <p:sp>
        <p:nvSpPr>
          <p:cNvPr name="Freeform 41" id="41"/>
          <p:cNvSpPr/>
          <p:nvPr/>
        </p:nvSpPr>
        <p:spPr>
          <a:xfrm flipH="false" flipV="false" rot="0">
            <a:off x="2518225" y="8986271"/>
            <a:ext cx="1134115" cy="961972"/>
          </a:xfrm>
          <a:custGeom>
            <a:avLst/>
            <a:gdLst/>
            <a:ahLst/>
            <a:cxnLst/>
            <a:rect r="r" b="b" t="t" l="l"/>
            <a:pathLst>
              <a:path h="961972" w="1134115">
                <a:moveTo>
                  <a:pt x="0" y="0"/>
                </a:moveTo>
                <a:lnTo>
                  <a:pt x="1134115" y="0"/>
                </a:lnTo>
                <a:lnTo>
                  <a:pt x="1134115" y="961972"/>
                </a:lnTo>
                <a:lnTo>
                  <a:pt x="0" y="961972"/>
                </a:lnTo>
                <a:lnTo>
                  <a:pt x="0" y="0"/>
                </a:lnTo>
                <a:close/>
              </a:path>
            </a:pathLst>
          </a:custGeom>
          <a:blipFill>
            <a:blip r:embed="rId2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60528" y="7120154"/>
            <a:ext cx="3934294" cy="3258481"/>
          </a:xfrm>
          <a:custGeom>
            <a:avLst/>
            <a:gdLst/>
            <a:ahLst/>
            <a:cxnLst/>
            <a:rect r="r" b="b" t="t" l="l"/>
            <a:pathLst>
              <a:path h="3258481" w="3934294">
                <a:moveTo>
                  <a:pt x="0" y="0"/>
                </a:moveTo>
                <a:lnTo>
                  <a:pt x="3934295" y="0"/>
                </a:lnTo>
                <a:lnTo>
                  <a:pt x="3934295" y="3258481"/>
                </a:lnTo>
                <a:lnTo>
                  <a:pt x="0" y="3258481"/>
                </a:lnTo>
                <a:lnTo>
                  <a:pt x="0" y="0"/>
                </a:lnTo>
                <a:close/>
              </a:path>
            </a:pathLst>
          </a:custGeom>
          <a:blipFill>
            <a:blip r:embed="rId2"/>
            <a:stretch>
              <a:fillRect l="0" t="-39" r="0" b="-39"/>
            </a:stretch>
          </a:blipFill>
        </p:spPr>
      </p:sp>
      <p:sp>
        <p:nvSpPr>
          <p:cNvPr name="Freeform 3" id="3"/>
          <p:cNvSpPr/>
          <p:nvPr/>
        </p:nvSpPr>
        <p:spPr>
          <a:xfrm flipH="false" flipV="false" rot="0">
            <a:off x="15893565" y="496756"/>
            <a:ext cx="1042986" cy="671512"/>
          </a:xfrm>
          <a:custGeom>
            <a:avLst/>
            <a:gdLst/>
            <a:ahLst/>
            <a:cxnLst/>
            <a:rect r="r" b="b" t="t" l="l"/>
            <a:pathLst>
              <a:path h="671512" w="1042986">
                <a:moveTo>
                  <a:pt x="0" y="0"/>
                </a:moveTo>
                <a:lnTo>
                  <a:pt x="1042986" y="0"/>
                </a:lnTo>
                <a:lnTo>
                  <a:pt x="1042986" y="671512"/>
                </a:lnTo>
                <a:lnTo>
                  <a:pt x="0" y="671512"/>
                </a:lnTo>
                <a:lnTo>
                  <a:pt x="0" y="0"/>
                </a:lnTo>
                <a:close/>
              </a:path>
            </a:pathLst>
          </a:custGeom>
          <a:blipFill>
            <a:blip r:embed="rId3"/>
            <a:stretch>
              <a:fillRect l="0" t="0" r="0" b="0"/>
            </a:stretch>
          </a:blipFill>
        </p:spPr>
      </p:sp>
      <p:sp>
        <p:nvSpPr>
          <p:cNvPr name="AutoShape 4" id="4"/>
          <p:cNvSpPr/>
          <p:nvPr/>
        </p:nvSpPr>
        <p:spPr>
          <a:xfrm flipV="true">
            <a:off x="1028700" y="1346126"/>
            <a:ext cx="16230600" cy="24423"/>
          </a:xfrm>
          <a:prstGeom prst="line">
            <a:avLst/>
          </a:prstGeom>
          <a:ln cap="flat" w="38100">
            <a:solidFill>
              <a:srgbClr val="3EACA9"/>
            </a:solidFill>
            <a:prstDash val="solid"/>
            <a:headEnd type="none" len="sm" w="sm"/>
            <a:tailEnd type="none" len="sm" w="sm"/>
          </a:ln>
        </p:spPr>
      </p:sp>
      <p:sp>
        <p:nvSpPr>
          <p:cNvPr name="Freeform 5" id="5"/>
          <p:cNvSpPr/>
          <p:nvPr/>
        </p:nvSpPr>
        <p:spPr>
          <a:xfrm flipH="false" flipV="false" rot="0">
            <a:off x="922155" y="1704616"/>
            <a:ext cx="13838373" cy="7806262"/>
          </a:xfrm>
          <a:custGeom>
            <a:avLst/>
            <a:gdLst/>
            <a:ahLst/>
            <a:cxnLst/>
            <a:rect r="r" b="b" t="t" l="l"/>
            <a:pathLst>
              <a:path h="7806262" w="13838373">
                <a:moveTo>
                  <a:pt x="0" y="0"/>
                </a:moveTo>
                <a:lnTo>
                  <a:pt x="13838373" y="0"/>
                </a:lnTo>
                <a:lnTo>
                  <a:pt x="13838373" y="7806262"/>
                </a:lnTo>
                <a:lnTo>
                  <a:pt x="0" y="7806262"/>
                </a:lnTo>
                <a:lnTo>
                  <a:pt x="0" y="0"/>
                </a:lnTo>
                <a:close/>
              </a:path>
            </a:pathLst>
          </a:custGeom>
          <a:blipFill>
            <a:blip r:embed="rId4"/>
            <a:stretch>
              <a:fillRect l="0" t="0" r="0" b="0"/>
            </a:stretch>
          </a:blipFill>
        </p:spPr>
      </p:sp>
      <p:sp>
        <p:nvSpPr>
          <p:cNvPr name="TextBox 6" id="6"/>
          <p:cNvSpPr txBox="true"/>
          <p:nvPr/>
        </p:nvSpPr>
        <p:spPr>
          <a:xfrm rot="0">
            <a:off x="1075167" y="341974"/>
            <a:ext cx="14240265" cy="952500"/>
          </a:xfrm>
          <a:prstGeom prst="rect">
            <a:avLst/>
          </a:prstGeom>
        </p:spPr>
        <p:txBody>
          <a:bodyPr anchor="t" rtlCol="false" tIns="0" lIns="0" bIns="0" rIns="0">
            <a:spAutoFit/>
          </a:bodyPr>
          <a:lstStyle/>
          <a:p>
            <a:pPr algn="l">
              <a:lnSpc>
                <a:spcPts val="7200"/>
              </a:lnSpc>
            </a:pPr>
            <a:r>
              <a:rPr lang="en-US" sz="6000" spc="-10">
                <a:solidFill>
                  <a:srgbClr val="3175DB"/>
                </a:solidFill>
                <a:latin typeface="Arimo Bold"/>
              </a:rPr>
              <a:t>Feature Description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DAFxKeltGqc</dc:identifier>
  <dcterms:modified xsi:type="dcterms:W3CDTF">2011-08-01T06:04:30Z</dcterms:modified>
  <cp:revision>1</cp:revision>
  <dc:title>ML_END_Presentation</dc:title>
</cp:coreProperties>
</file>